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43.wmf" ContentType="image/x-wmf"/>
  <Override PartName="/ppt/media/image42.png" ContentType="image/png"/>
  <Override PartName="/ppt/media/image40.jpeg" ContentType="image/jpeg"/>
  <Override PartName="/ppt/media/image15.jpeg" ContentType="image/jpeg"/>
  <Override PartName="/ppt/media/image10.jpeg" ContentType="image/jpeg"/>
  <Override PartName="/ppt/media/image12.jpeg" ContentType="image/jpeg"/>
  <Override PartName="/ppt/media/image41.png" ContentType="image/png"/>
  <Override PartName="/ppt/media/image11.wmf" ContentType="image/x-wmf"/>
  <Override PartName="/ppt/media/image9.png" ContentType="image/png"/>
  <Override PartName="/ppt/media/image5.png" ContentType="image/png"/>
  <Override PartName="/ppt/media/image8.wmf" ContentType="image/x-wmf"/>
  <Override PartName="/ppt/media/image1.wmf" ContentType="image/x-wmf"/>
  <Override PartName="/ppt/media/image3.wmf" ContentType="image/x-wmf"/>
  <Override PartName="/ppt/media/image7.wmf" ContentType="image/x-wmf"/>
  <Override PartName="/ppt/media/image4.wmf" ContentType="image/x-wmf"/>
  <Override PartName="/ppt/media/image6.wmf" ContentType="image/x-wmf"/>
  <Override PartName="/ppt/media/image37.jpeg" ContentType="image/jpeg"/>
  <Override PartName="/ppt/media/image14.png" ContentType="image/png"/>
  <Override PartName="/ppt/media/image13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1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8.png" ContentType="image/png"/>
  <Override PartName="/ppt/media/image30.png" ContentType="image/png"/>
  <Override PartName="/ppt/media/image20.jpeg" ContentType="image/jpeg"/>
  <Override PartName="/ppt/media/image22.jpeg" ContentType="image/jpeg"/>
  <Override PartName="/ppt/media/image26.jpeg" ContentType="image/jpeg"/>
  <Override PartName="/ppt/media/image27.jpeg" ContentType="image/jpeg"/>
  <Override PartName="/ppt/media/image31.jpeg" ContentType="image/jpeg"/>
  <Override PartName="/ppt/media/image38.jpeg" ContentType="image/jpeg"/>
  <Override PartName="/ppt/media/image2.wmf" ContentType="image/x-wmf"/>
  <Override PartName="/ppt/media/image32.jpeg" ContentType="image/jpeg"/>
  <Override PartName="/ppt/media/image39.jpeg" ContentType="image/jpeg"/>
  <Override PartName="/ppt/media/image33.jpeg" ContentType="image/jpeg"/>
  <Override PartName="/ppt/media/image34.jpeg" ContentType="image/jpeg"/>
  <Override PartName="/ppt/media/image19.png" ContentType="image/png"/>
  <Override PartName="/ppt/media/image35.jpeg" ContentType="image/jpeg"/>
  <Override PartName="/ppt/media/image29.png" ContentType="image/png"/>
  <Override PartName="/ppt/media/image36.jpeg" ContentType="image/jpe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</p:sldIdLst>
  <p:sldSz cx="9144000" cy="5143500"/>
  <p:notesSz cx="6797675" cy="9926637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hdr"/>
          </p:nvPr>
        </p:nvSpPr>
        <p:spPr>
          <a:xfrm>
            <a:off x="1512000" y="588060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latin typeface="Times New Roman"/>
              </a:rPr>
              <a:t>&lt;Kopfzeile&gt;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dt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254" name="PlaceHolder 5"/>
          <p:cNvSpPr>
            <a:spLocks noGrp="1"/>
          </p:cNvSpPr>
          <p:nvPr>
            <p:ph type="sldNum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0CBF459-6473-422B-ABDE-DB67D95C2CC8}" type="slidenum">
              <a:rPr b="0" lang="de-DE" sz="1400" spc="-1" strike="noStrike">
                <a:latin typeface="Times New Roman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 lIns="92880" rIns="92880" tIns="46440" bIns="4644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366" name="TextShape 2"/>
          <p:cNvSpPr txBox="1"/>
          <p:nvPr/>
        </p:nvSpPr>
        <p:spPr>
          <a:xfrm>
            <a:off x="3850560" y="9428760"/>
            <a:ext cx="2945160" cy="496080"/>
          </a:xfrm>
          <a:prstGeom prst="rect">
            <a:avLst/>
          </a:prstGeom>
          <a:noFill/>
          <a:ln>
            <a:noFill/>
          </a:ln>
        </p:spPr>
        <p:txBody>
          <a:bodyPr lIns="92880" rIns="92880" tIns="46440" bIns="46440" anchor="b"/>
          <a:p>
            <a:pPr algn="r">
              <a:lnSpc>
                <a:spcPct val="100000"/>
              </a:lnSpc>
            </a:pPr>
            <a:fld id="{89ADFCC8-370E-4DBB-910F-CC80E4126E4A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 lIns="92880" rIns="92880" tIns="46440" bIns="4644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382" name="TextShape 2"/>
          <p:cNvSpPr txBox="1"/>
          <p:nvPr/>
        </p:nvSpPr>
        <p:spPr>
          <a:xfrm>
            <a:off x="3850560" y="9428760"/>
            <a:ext cx="2945160" cy="496080"/>
          </a:xfrm>
          <a:prstGeom prst="rect">
            <a:avLst/>
          </a:prstGeom>
          <a:noFill/>
          <a:ln>
            <a:noFill/>
          </a:ln>
        </p:spPr>
        <p:txBody>
          <a:bodyPr lIns="92880" rIns="92880" tIns="46440" bIns="46440" anchor="b"/>
          <a:p>
            <a:pPr algn="r">
              <a:lnSpc>
                <a:spcPct val="100000"/>
              </a:lnSpc>
            </a:pPr>
            <a:fld id="{E3E8FB50-205A-431F-8C92-3B2B6955D7C1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 lIns="92880" rIns="92880" tIns="46440" bIns="4644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384" name="TextShape 2"/>
          <p:cNvSpPr txBox="1"/>
          <p:nvPr/>
        </p:nvSpPr>
        <p:spPr>
          <a:xfrm>
            <a:off x="3850560" y="9428760"/>
            <a:ext cx="2945160" cy="496080"/>
          </a:xfrm>
          <a:prstGeom prst="rect">
            <a:avLst/>
          </a:prstGeom>
          <a:noFill/>
          <a:ln>
            <a:noFill/>
          </a:ln>
        </p:spPr>
        <p:txBody>
          <a:bodyPr lIns="92880" rIns="92880" tIns="46440" bIns="46440" anchor="b"/>
          <a:p>
            <a:pPr algn="r">
              <a:lnSpc>
                <a:spcPct val="100000"/>
              </a:lnSpc>
            </a:pPr>
            <a:fld id="{78FB7431-ECCC-4A9E-9D4C-13AFEB34B487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 lIns="92880" rIns="92880" tIns="46440" bIns="46440"/>
          <a:p>
            <a:r>
              <a:rPr b="0" lang="de-DE" sz="2000" spc="-1" strike="noStrike">
                <a:latin typeface="Arial"/>
              </a:rPr>
              <a:t>Dies wird dann “Live” gemacht – also, der Workshop Leiter macht es auf seinem System vor und die Studenten machen es Schritt für Schritt nach!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386" name="TextShape 2"/>
          <p:cNvSpPr txBox="1"/>
          <p:nvPr/>
        </p:nvSpPr>
        <p:spPr>
          <a:xfrm>
            <a:off x="3850560" y="9428760"/>
            <a:ext cx="2945160" cy="496080"/>
          </a:xfrm>
          <a:prstGeom prst="rect">
            <a:avLst/>
          </a:prstGeom>
          <a:noFill/>
          <a:ln>
            <a:noFill/>
          </a:ln>
        </p:spPr>
        <p:txBody>
          <a:bodyPr lIns="92880" rIns="92880" tIns="46440" bIns="46440" anchor="b"/>
          <a:p>
            <a:pPr algn="r">
              <a:lnSpc>
                <a:spcPct val="100000"/>
              </a:lnSpc>
            </a:pPr>
            <a:fld id="{6D99327E-53B8-4928-BCF2-096529B537E3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 lIns="92880" rIns="92880" tIns="46440" bIns="4644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388" name="TextShape 2"/>
          <p:cNvSpPr txBox="1"/>
          <p:nvPr/>
        </p:nvSpPr>
        <p:spPr>
          <a:xfrm>
            <a:off x="3850560" y="9428760"/>
            <a:ext cx="2945160" cy="496080"/>
          </a:xfrm>
          <a:prstGeom prst="rect">
            <a:avLst/>
          </a:prstGeom>
          <a:noFill/>
          <a:ln>
            <a:noFill/>
          </a:ln>
        </p:spPr>
        <p:txBody>
          <a:bodyPr lIns="92880" rIns="92880" tIns="46440" bIns="46440" anchor="b"/>
          <a:p>
            <a:pPr algn="r">
              <a:lnSpc>
                <a:spcPct val="100000"/>
              </a:lnSpc>
            </a:pPr>
            <a:fld id="{FD10870C-3859-4E37-8B83-DB1342906751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 lIns="92880" rIns="92880" tIns="46440" bIns="4644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368" name="TextShape 2"/>
          <p:cNvSpPr txBox="1"/>
          <p:nvPr/>
        </p:nvSpPr>
        <p:spPr>
          <a:xfrm>
            <a:off x="3850560" y="9428760"/>
            <a:ext cx="2945160" cy="496080"/>
          </a:xfrm>
          <a:prstGeom prst="rect">
            <a:avLst/>
          </a:prstGeom>
          <a:noFill/>
          <a:ln>
            <a:noFill/>
          </a:ln>
        </p:spPr>
        <p:txBody>
          <a:bodyPr lIns="92880" rIns="92880" tIns="46440" bIns="46440" anchor="b"/>
          <a:p>
            <a:pPr algn="r">
              <a:lnSpc>
                <a:spcPct val="100000"/>
              </a:lnSpc>
            </a:pPr>
            <a:fld id="{AC50F4B5-5A89-47E3-9CD1-107A7BBA7F18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 lIns="92880" rIns="92880" tIns="46440" bIns="4644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370" name="TextShape 2"/>
          <p:cNvSpPr txBox="1"/>
          <p:nvPr/>
        </p:nvSpPr>
        <p:spPr>
          <a:xfrm>
            <a:off x="3850560" y="9428760"/>
            <a:ext cx="2945160" cy="496080"/>
          </a:xfrm>
          <a:prstGeom prst="rect">
            <a:avLst/>
          </a:prstGeom>
          <a:noFill/>
          <a:ln>
            <a:noFill/>
          </a:ln>
        </p:spPr>
        <p:txBody>
          <a:bodyPr lIns="92880" rIns="92880" tIns="46440" bIns="46440" anchor="b"/>
          <a:p>
            <a:pPr algn="r">
              <a:lnSpc>
                <a:spcPct val="100000"/>
              </a:lnSpc>
            </a:pPr>
            <a:fld id="{9872A941-683D-442B-A17D-5435C0D1705E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 lIns="92880" rIns="92880" tIns="46440" bIns="4644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3850560" y="9428760"/>
            <a:ext cx="2945160" cy="496080"/>
          </a:xfrm>
          <a:prstGeom prst="rect">
            <a:avLst/>
          </a:prstGeom>
          <a:noFill/>
          <a:ln>
            <a:noFill/>
          </a:ln>
        </p:spPr>
        <p:txBody>
          <a:bodyPr lIns="92880" rIns="92880" tIns="46440" bIns="46440" anchor="b"/>
          <a:p>
            <a:pPr algn="r">
              <a:lnSpc>
                <a:spcPct val="100000"/>
              </a:lnSpc>
            </a:pPr>
            <a:fld id="{6510B79B-D322-4EDE-8B0B-DE47DA8AAD98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 lIns="92880" rIns="92880" tIns="46440" bIns="4644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374" name="TextShape 2"/>
          <p:cNvSpPr txBox="1"/>
          <p:nvPr/>
        </p:nvSpPr>
        <p:spPr>
          <a:xfrm>
            <a:off x="3850560" y="9428760"/>
            <a:ext cx="2945160" cy="496080"/>
          </a:xfrm>
          <a:prstGeom prst="rect">
            <a:avLst/>
          </a:prstGeom>
          <a:noFill/>
          <a:ln>
            <a:noFill/>
          </a:ln>
        </p:spPr>
        <p:txBody>
          <a:bodyPr lIns="92880" rIns="92880" tIns="46440" bIns="46440" anchor="b"/>
          <a:p>
            <a:pPr algn="r">
              <a:lnSpc>
                <a:spcPct val="100000"/>
              </a:lnSpc>
            </a:pPr>
            <a:fld id="{D2C40C2D-6DBC-46F8-A349-F6486078BAA1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 lIns="92880" rIns="92880" tIns="46440" bIns="4644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376" name="TextShape 2"/>
          <p:cNvSpPr txBox="1"/>
          <p:nvPr/>
        </p:nvSpPr>
        <p:spPr>
          <a:xfrm>
            <a:off x="3850560" y="9428760"/>
            <a:ext cx="2945160" cy="496080"/>
          </a:xfrm>
          <a:prstGeom prst="rect">
            <a:avLst/>
          </a:prstGeom>
          <a:noFill/>
          <a:ln>
            <a:noFill/>
          </a:ln>
        </p:spPr>
        <p:txBody>
          <a:bodyPr lIns="92880" rIns="92880" tIns="46440" bIns="46440" anchor="b"/>
          <a:p>
            <a:pPr algn="r">
              <a:lnSpc>
                <a:spcPct val="100000"/>
              </a:lnSpc>
            </a:pPr>
            <a:fld id="{4B176853-2235-45B8-9DC3-A8CA9BCAE462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 lIns="92880" rIns="92880" tIns="46440" bIns="4644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378" name="TextShape 2"/>
          <p:cNvSpPr txBox="1"/>
          <p:nvPr/>
        </p:nvSpPr>
        <p:spPr>
          <a:xfrm>
            <a:off x="3850560" y="9428760"/>
            <a:ext cx="2945160" cy="496080"/>
          </a:xfrm>
          <a:prstGeom prst="rect">
            <a:avLst/>
          </a:prstGeom>
          <a:noFill/>
          <a:ln>
            <a:noFill/>
          </a:ln>
        </p:spPr>
        <p:txBody>
          <a:bodyPr lIns="92880" rIns="92880" tIns="46440" bIns="46440" anchor="b"/>
          <a:p>
            <a:pPr algn="r">
              <a:lnSpc>
                <a:spcPct val="100000"/>
              </a:lnSpc>
            </a:pPr>
            <a:fld id="{6375395A-A460-47B2-9612-F2FDB7A952F4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 lIns="92880" rIns="92880" tIns="46440" bIns="46440"/>
          <a:p>
            <a:endParaRPr b="0" lang="de-DE" sz="2000" spc="-1" strike="noStrike">
              <a:latin typeface="Arial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3850560" y="9428760"/>
            <a:ext cx="2945160" cy="496080"/>
          </a:xfrm>
          <a:prstGeom prst="rect">
            <a:avLst/>
          </a:prstGeom>
          <a:noFill/>
          <a:ln>
            <a:noFill/>
          </a:ln>
        </p:spPr>
        <p:txBody>
          <a:bodyPr lIns="92880" rIns="92880" tIns="46440" bIns="46440" anchor="b"/>
          <a:p>
            <a:pPr algn="r">
              <a:lnSpc>
                <a:spcPct val="100000"/>
              </a:lnSpc>
            </a:pPr>
            <a:fld id="{BCBE1C56-2270-4305-8CDD-34C042E0D63C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0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09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4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49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image" Target="../media/image6.wmf"/><Relationship Id="rId4" Type="http://schemas.openxmlformats.org/officeDocument/2006/relationships/image" Target="../media/image7.wmf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393840" y="4808520"/>
            <a:ext cx="526680" cy="25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F3B1B7DC-80FD-4057-BD2E-74CED472D248}" type="slidenum">
              <a:rPr b="0" lang="de-DE" sz="900" spc="-1" strike="noStrike">
                <a:solidFill>
                  <a:srgbClr val="58676d"/>
                </a:solidFill>
                <a:latin typeface="Calibri"/>
                <a:ea typeface="Arial Unicode MS"/>
              </a:rPr>
              <a:t>&lt;Foliennummer&gt;</a:t>
            </a:fld>
            <a:endParaRPr b="0" lang="de-DE" sz="900" spc="-1" strike="noStrike">
              <a:latin typeface="Arial"/>
            </a:endParaRPr>
          </a:p>
        </p:txBody>
      </p:sp>
      <p:pic>
        <p:nvPicPr>
          <p:cNvPr id="1" name="Picture 10" descr=""/>
          <p:cNvPicPr/>
          <p:nvPr/>
        </p:nvPicPr>
        <p:blipFill>
          <a:blip r:embed="rId2"/>
          <a:stretch/>
        </p:blipFill>
        <p:spPr>
          <a:xfrm>
            <a:off x="8177400" y="4438800"/>
            <a:ext cx="671760" cy="55692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385920" y="157680"/>
            <a:ext cx="8229240" cy="7567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Title - </a:t>
            </a: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Title </a:t>
            </a: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Case, </a:t>
            </a: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CA </a:t>
            </a: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Sans </a:t>
            </a: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24 Pt</a:t>
            </a:r>
            <a:br/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2 Line </a:t>
            </a: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Max</a:t>
            </a:r>
            <a:endParaRPr b="0" lang="en-US" sz="24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375840" y="1046160"/>
            <a:ext cx="8224560" cy="3385080"/>
          </a:xfrm>
          <a:prstGeom prst="rect">
            <a:avLst/>
          </a:prstGeom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Click to edit Master text styles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lvl="1" marL="679320" indent="-28548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Arial"/>
              <a:buChar char="–"/>
            </a:pPr>
            <a:r>
              <a:rPr b="0" lang="en-US" sz="1800" spc="-1" strike="noStrike">
                <a:solidFill>
                  <a:srgbClr val="20343a"/>
                </a:solidFill>
                <a:latin typeface="CA Sans"/>
              </a:rPr>
              <a:t>Second level</a:t>
            </a:r>
            <a:endParaRPr b="0" lang="en-US" sz="1800" spc="-1" strike="noStrike">
              <a:solidFill>
                <a:srgbClr val="20343a"/>
              </a:solidFill>
              <a:latin typeface="CA Sans"/>
            </a:endParaRPr>
          </a:p>
          <a:p>
            <a:pPr lvl="2" marL="977760" indent="-22824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20343a"/>
                </a:solidFill>
                <a:latin typeface="CA Sans"/>
              </a:rPr>
              <a:t>Third level</a:t>
            </a:r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  <a:p>
            <a:pPr lvl="3" marL="1320840" indent="-22824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Arial"/>
              <a:buChar char="–"/>
            </a:pPr>
            <a:r>
              <a:rPr b="0" lang="en-US" sz="1400" spc="-1" strike="noStrike">
                <a:solidFill>
                  <a:srgbClr val="20343a"/>
                </a:solidFill>
                <a:latin typeface="CA Sans"/>
              </a:rPr>
              <a:t>Fourth level</a:t>
            </a:r>
            <a:endParaRPr b="0" lang="en-US" sz="1400" spc="-1" strike="noStrike">
              <a:solidFill>
                <a:srgbClr val="20343a"/>
              </a:solidFill>
              <a:latin typeface="CA Sans"/>
            </a:endParaRPr>
          </a:p>
          <a:p>
            <a:pPr lvl="4" marL="1600200" indent="-22824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Wingdings" charset="2"/>
              <a:buChar char=""/>
            </a:pPr>
            <a:r>
              <a:rPr b="0" lang="en-US" sz="1200" spc="-1" strike="noStrike">
                <a:solidFill>
                  <a:srgbClr val="20343a"/>
                </a:solidFill>
                <a:latin typeface="CA Sans"/>
              </a:rPr>
              <a:t>Fifth level</a:t>
            </a:r>
            <a:endParaRPr b="0" lang="en-US" sz="12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393840" y="4808520"/>
            <a:ext cx="526680" cy="25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DC92D64-D267-43BB-9FCB-F439D337A3F6}" type="slidenum">
              <a:rPr b="0" lang="de-DE" sz="900" spc="-1" strike="noStrike">
                <a:solidFill>
                  <a:srgbClr val="58676d"/>
                </a:solidFill>
                <a:latin typeface="Calibri"/>
                <a:ea typeface="Arial Unicode MS"/>
              </a:rPr>
              <a:t>&lt;Foliennummer&gt;</a:t>
            </a:fld>
            <a:endParaRPr b="0" lang="de-DE" sz="900" spc="-1" strike="noStrike">
              <a:latin typeface="Arial"/>
            </a:endParaRPr>
          </a:p>
        </p:txBody>
      </p:sp>
      <p:pic>
        <p:nvPicPr>
          <p:cNvPr id="41" name="Picture 10" descr=""/>
          <p:cNvPicPr/>
          <p:nvPr/>
        </p:nvPicPr>
        <p:blipFill>
          <a:blip r:embed="rId2"/>
          <a:stretch/>
        </p:blipFill>
        <p:spPr>
          <a:xfrm>
            <a:off x="8177400" y="4438800"/>
            <a:ext cx="671760" cy="556920"/>
          </a:xfrm>
          <a:prstGeom prst="rect">
            <a:avLst/>
          </a:prstGeom>
          <a:ln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47988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Click to </a:t>
            </a: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edit </a:t>
            </a: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Master </a:t>
            </a: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title style</a:t>
            </a:r>
            <a:endParaRPr b="0" lang="en-US" sz="24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27713F45-0531-497C-A210-7C4085462BA1}" type="datetime">
              <a:rPr b="0" lang="de-DE" sz="1800" spc="-1" strike="noStrike">
                <a:solidFill>
                  <a:srgbClr val="8b8b8b"/>
                </a:solidFill>
                <a:latin typeface="Calibri"/>
              </a:rPr>
              <a:t>20.01.18</a:t>
            </a:fld>
            <a:endParaRPr b="0" lang="de-DE" sz="18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lIns="90000" rIns="90000" tIns="45000" bIns="45000"/>
          <a:p>
            <a:endParaRPr b="0" lang="de-DE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222D5324-D974-40DC-ACEB-AF56B5DA9E39}" type="slidenum">
              <a:rPr b="0" lang="de-DE" sz="1800" spc="-1" strike="noStrike">
                <a:solidFill>
                  <a:srgbClr val="8b8b8b"/>
                </a:solidFill>
                <a:latin typeface="Calibri"/>
              </a:rPr>
              <a:t>&lt;Foliennummer&gt;</a:t>
            </a:fld>
            <a:endParaRPr b="0" lang="de-DE" sz="18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Format des Gliederungstextes durch Klicken bearbeiten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20343a"/>
                </a:solidFill>
                <a:latin typeface="CA Sans"/>
              </a:rPr>
              <a:t>Zweite Gliederungsebene</a:t>
            </a:r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20343a"/>
                </a:solidFill>
                <a:latin typeface="CA Sans"/>
              </a:rPr>
              <a:t>Dritte Gliederungsebene</a:t>
            </a:r>
            <a:endParaRPr b="0" lang="en-US" sz="1400" spc="-1" strike="noStrike">
              <a:solidFill>
                <a:srgbClr val="20343a"/>
              </a:solidFill>
              <a:latin typeface="CA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20343a"/>
                </a:solidFill>
                <a:latin typeface="CA Sans"/>
              </a:rPr>
              <a:t>Vierte Gliederungsebene</a:t>
            </a:r>
            <a:endParaRPr b="0" lang="en-US" sz="1200" spc="-1" strike="noStrike">
              <a:solidFill>
                <a:srgbClr val="20343a"/>
              </a:solidFill>
              <a:latin typeface="CA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Fünfte Gliederungsebene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Sechste Gliederungsebene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Siebte Gliederungsebene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93840" y="4808520"/>
            <a:ext cx="526680" cy="25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FA2DDBFB-EF48-4E13-96A2-D14F18D7787D}" type="slidenum">
              <a:rPr b="0" lang="de-DE" sz="900" spc="-1" strike="noStrike">
                <a:solidFill>
                  <a:srgbClr val="58676d"/>
                </a:solidFill>
                <a:latin typeface="Calibri"/>
                <a:ea typeface="Arial Unicode MS"/>
              </a:rPr>
              <a:t>&lt;Foliennummer&gt;</a:t>
            </a:fld>
            <a:endParaRPr b="0" lang="de-DE" sz="900" spc="-1" strike="noStrike">
              <a:latin typeface="Arial"/>
            </a:endParaRPr>
          </a:p>
        </p:txBody>
      </p:sp>
      <p:pic>
        <p:nvPicPr>
          <p:cNvPr id="84" name="Picture 10" descr=""/>
          <p:cNvPicPr/>
          <p:nvPr/>
        </p:nvPicPr>
        <p:blipFill>
          <a:blip r:embed="rId2"/>
          <a:stretch/>
        </p:blipFill>
        <p:spPr>
          <a:xfrm>
            <a:off x="8177400" y="4438800"/>
            <a:ext cx="671760" cy="556920"/>
          </a:xfrm>
          <a:prstGeom prst="rect">
            <a:avLst/>
          </a:prstGeom>
          <a:ln>
            <a:noFill/>
          </a:ln>
        </p:spPr>
      </p:pic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384840" y="157680"/>
            <a:ext cx="8229240" cy="8748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Title - Title Case, Calibri 28 Pt</a:t>
            </a:r>
            <a:br/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2 Line Max</a:t>
            </a:r>
            <a:endParaRPr b="0" lang="en-US" sz="24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41000" y="991440"/>
            <a:ext cx="8229960" cy="457200"/>
          </a:xfrm>
          <a:prstGeom prst="rect">
            <a:avLst/>
          </a:prstGeom>
        </p:spPr>
        <p:txBody>
          <a:bodyPr lIns="914400" bIns="137160" anchor="ctr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1600" spc="-1" strike="noStrike" cap="all">
                <a:solidFill>
                  <a:srgbClr val="ffffff"/>
                </a:solidFill>
                <a:latin typeface="CA Sans"/>
              </a:rPr>
              <a:t>CLICK TO EDIT MASTER TEXT</a:t>
            </a:r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41000" y="1577520"/>
            <a:ext cx="8229960" cy="457200"/>
          </a:xfrm>
          <a:prstGeom prst="rect">
            <a:avLst/>
          </a:prstGeom>
        </p:spPr>
        <p:txBody>
          <a:bodyPr lIns="914400" bIns="137160" anchor="ctr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1600" spc="-1" strike="noStrike" cap="all">
                <a:solidFill>
                  <a:srgbClr val="ffffff"/>
                </a:solidFill>
                <a:latin typeface="CA Sans"/>
              </a:rPr>
              <a:t>CLICK TO EDIT MASTER TEXT</a:t>
            </a:r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441000" y="3921840"/>
            <a:ext cx="8229960" cy="457200"/>
          </a:xfrm>
          <a:prstGeom prst="rect">
            <a:avLst/>
          </a:prstGeom>
        </p:spPr>
        <p:txBody>
          <a:bodyPr lIns="914400" bIns="137160" anchor="ctr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1600" spc="-1" strike="noStrike" cap="all">
                <a:solidFill>
                  <a:srgbClr val="ffffff"/>
                </a:solidFill>
                <a:latin typeface="CA Sans"/>
              </a:rPr>
              <a:t>CLICK TO EDIT MASTER TEXT</a:t>
            </a:r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41000" y="2163600"/>
            <a:ext cx="8229960" cy="457200"/>
          </a:xfrm>
          <a:prstGeom prst="rect">
            <a:avLst/>
          </a:prstGeom>
        </p:spPr>
        <p:txBody>
          <a:bodyPr lIns="914400" bIns="137160" anchor="ctr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1600" spc="-1" strike="noStrike" cap="all">
                <a:solidFill>
                  <a:srgbClr val="ffffff"/>
                </a:solidFill>
                <a:latin typeface="CA Sans"/>
              </a:rPr>
              <a:t>CLICK TO EDIT MASTER TEXT</a:t>
            </a:r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441000" y="2749680"/>
            <a:ext cx="8229960" cy="457200"/>
          </a:xfrm>
          <a:prstGeom prst="rect">
            <a:avLst/>
          </a:prstGeom>
        </p:spPr>
        <p:txBody>
          <a:bodyPr lIns="914400" bIns="137160" anchor="ctr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1600" spc="-1" strike="noStrike" cap="all">
                <a:solidFill>
                  <a:srgbClr val="ffffff"/>
                </a:solidFill>
                <a:latin typeface="CA Sans"/>
              </a:rPr>
              <a:t>CLICK TO EDIT MASTER TEXT</a:t>
            </a:r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91" name="PlaceHolder 8"/>
          <p:cNvSpPr>
            <a:spLocks noGrp="1"/>
          </p:cNvSpPr>
          <p:nvPr>
            <p:ph type="body"/>
          </p:nvPr>
        </p:nvSpPr>
        <p:spPr>
          <a:xfrm>
            <a:off x="441000" y="3335760"/>
            <a:ext cx="8229960" cy="457200"/>
          </a:xfrm>
          <a:prstGeom prst="rect">
            <a:avLst/>
          </a:prstGeom>
        </p:spPr>
        <p:txBody>
          <a:bodyPr lIns="914400" bIns="137160" anchor="ctr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1600" spc="-1" strike="noStrike" cap="all">
                <a:solidFill>
                  <a:srgbClr val="ffffff"/>
                </a:solidFill>
                <a:latin typeface="CA Sans"/>
              </a:rPr>
              <a:t>CLICK TO EDIT MASTER TEXT</a:t>
            </a:r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393840" y="4808520"/>
            <a:ext cx="526680" cy="25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932FA5AE-6EA2-4294-924E-A02411068CFB}" type="slidenum">
              <a:rPr b="0" lang="de-DE" sz="900" spc="-1" strike="noStrike">
                <a:solidFill>
                  <a:srgbClr val="58676d"/>
                </a:solidFill>
                <a:latin typeface="Calibri"/>
                <a:ea typeface="Arial Unicode MS"/>
              </a:rPr>
              <a:t>&lt;Foliennummer&gt;</a:t>
            </a:fld>
            <a:endParaRPr b="0" lang="de-DE" sz="900" spc="-1" strike="noStrike">
              <a:latin typeface="Arial"/>
            </a:endParaRPr>
          </a:p>
        </p:txBody>
      </p:sp>
      <p:pic>
        <p:nvPicPr>
          <p:cNvPr id="129" name="Picture 10" descr=""/>
          <p:cNvPicPr/>
          <p:nvPr/>
        </p:nvPicPr>
        <p:blipFill>
          <a:blip r:embed="rId2"/>
          <a:stretch/>
        </p:blipFill>
        <p:spPr>
          <a:xfrm>
            <a:off x="8177400" y="4438800"/>
            <a:ext cx="671760" cy="556920"/>
          </a:xfrm>
          <a:prstGeom prst="rect">
            <a:avLst/>
          </a:prstGeom>
          <a:ln>
            <a:noFill/>
          </a:ln>
        </p:spPr>
      </p:pic>
      <p:sp>
        <p:nvSpPr>
          <p:cNvPr id="130" name="PlaceHolder 2"/>
          <p:cNvSpPr>
            <a:spLocks noGrp="1"/>
          </p:cNvSpPr>
          <p:nvPr>
            <p:ph type="title"/>
          </p:nvPr>
        </p:nvSpPr>
        <p:spPr>
          <a:xfrm>
            <a:off x="457200" y="157680"/>
            <a:ext cx="8229240" cy="9504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Title - Title Case, Calibri 28 Pt</a:t>
            </a:r>
            <a:endParaRPr b="0" lang="en-US" sz="24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59360" y="1046160"/>
            <a:ext cx="8224560" cy="338508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Click to edit Master text styles</a:t>
            </a:r>
            <a:endParaRPr b="0" lang="en-US" sz="2400" spc="-1" strike="noStrike">
              <a:solidFill>
                <a:srgbClr val="20343a"/>
              </a:solidFill>
              <a:latin typeface="CA Sans"/>
            </a:endParaRPr>
          </a:p>
          <a:p>
            <a:pPr lvl="1" marL="679320" indent="-28548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Second level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lvl="2" marL="977760" indent="-22824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20343a"/>
                </a:solidFill>
                <a:latin typeface="CA Sans"/>
              </a:rPr>
              <a:t>Third level</a:t>
            </a:r>
            <a:endParaRPr b="0" lang="en-US" sz="1800" spc="-1" strike="noStrike">
              <a:solidFill>
                <a:srgbClr val="20343a"/>
              </a:solidFill>
              <a:latin typeface="CA Sans"/>
            </a:endParaRPr>
          </a:p>
          <a:p>
            <a:pPr lvl="3" marL="1320840" indent="-22824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20343a"/>
                </a:solidFill>
                <a:latin typeface="CA Sans"/>
              </a:rPr>
              <a:t>Fourth level</a:t>
            </a:r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  <a:p>
            <a:pPr lvl="4" marL="1600200" indent="-22824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20343a"/>
                </a:solidFill>
                <a:latin typeface="CA Sans"/>
              </a:rPr>
              <a:t>Fifth level</a:t>
            </a:r>
            <a:endParaRPr b="0" lang="en-US" sz="14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59720" y="4443480"/>
            <a:ext cx="8224560" cy="3029040"/>
          </a:xfrm>
          <a:prstGeom prst="rect">
            <a:avLst/>
          </a:prstGeom>
        </p:spPr>
        <p:txBody>
          <a:bodyPr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8676d"/>
                </a:solidFill>
                <a:latin typeface="CA Sans"/>
              </a:rPr>
              <a:t>Click to add a Source or Note</a:t>
            </a:r>
            <a:endParaRPr b="0" lang="en-US" sz="1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 hidden="1"/>
          <p:cNvSpPr/>
          <p:nvPr/>
        </p:nvSpPr>
        <p:spPr>
          <a:xfrm>
            <a:off x="393840" y="4808520"/>
            <a:ext cx="526680" cy="25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203790AA-089B-40EC-A889-A95C0AE8C5EB}" type="slidenum">
              <a:rPr b="0" lang="de-DE" sz="900" spc="-1" strike="noStrike">
                <a:solidFill>
                  <a:srgbClr val="58676d"/>
                </a:solidFill>
                <a:latin typeface="Calibri"/>
                <a:ea typeface="Arial Unicode MS"/>
              </a:rPr>
              <a:t>&lt;Foliennummer&gt;</a:t>
            </a:fld>
            <a:endParaRPr b="0" lang="de-DE" sz="900" spc="-1" strike="noStrike">
              <a:latin typeface="Arial"/>
            </a:endParaRPr>
          </a:p>
        </p:txBody>
      </p:sp>
      <p:pic>
        <p:nvPicPr>
          <p:cNvPr id="170" name="Picture 10" descr=""/>
          <p:cNvPicPr/>
          <p:nvPr/>
        </p:nvPicPr>
        <p:blipFill>
          <a:blip r:embed="rId3"/>
          <a:stretch/>
        </p:blipFill>
        <p:spPr>
          <a:xfrm>
            <a:off x="8177400" y="4438800"/>
            <a:ext cx="671760" cy="556920"/>
          </a:xfrm>
          <a:prstGeom prst="rect">
            <a:avLst/>
          </a:prstGeom>
          <a:ln>
            <a:noFill/>
          </a:ln>
        </p:spPr>
      </p:pic>
      <p:sp>
        <p:nvSpPr>
          <p:cNvPr id="171" name="PlaceHolder 2"/>
          <p:cNvSpPr>
            <a:spLocks noGrp="1"/>
          </p:cNvSpPr>
          <p:nvPr>
            <p:ph type="title"/>
          </p:nvPr>
        </p:nvSpPr>
        <p:spPr>
          <a:xfrm>
            <a:off x="533520" y="644760"/>
            <a:ext cx="6455880" cy="11890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A Sans"/>
              </a:rPr>
              <a:t>Always In Title Case; </a:t>
            </a:r>
            <a:br/>
            <a:r>
              <a:rPr b="0" lang="en-US" sz="3600" spc="-1" strike="noStrike">
                <a:solidFill>
                  <a:srgbClr val="ffffff"/>
                </a:solidFill>
                <a:latin typeface="CA Sans"/>
              </a:rPr>
              <a:t>2 Lines Preferred</a:t>
            </a:r>
            <a:endParaRPr b="0" lang="en-US" sz="36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533520" y="2766240"/>
            <a:ext cx="6455880" cy="30747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1400" spc="-1" strike="noStrike">
                <a:solidFill>
                  <a:srgbClr val="ffffff"/>
                </a:solidFill>
                <a:latin typeface="CA Sans"/>
              </a:rPr>
              <a:t>Insert Date Here</a:t>
            </a:r>
            <a:endParaRPr b="0" lang="en-US" sz="1400" spc="-1" strike="noStrike">
              <a:solidFill>
                <a:srgbClr val="20343a"/>
              </a:solidFill>
              <a:latin typeface="CA Sans"/>
            </a:endParaRPr>
          </a:p>
        </p:txBody>
      </p:sp>
      <p:pic>
        <p:nvPicPr>
          <p:cNvPr id="173" name="Picture 36" descr=""/>
          <p:cNvPicPr/>
          <p:nvPr/>
        </p:nvPicPr>
        <p:blipFill>
          <a:blip r:embed="rId4"/>
          <a:stretch/>
        </p:blipFill>
        <p:spPr>
          <a:xfrm>
            <a:off x="8178840" y="4438800"/>
            <a:ext cx="671760" cy="5569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93840" y="4808520"/>
            <a:ext cx="526680" cy="25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1" name="Picture 10" descr=""/>
          <p:cNvPicPr/>
          <p:nvPr/>
        </p:nvPicPr>
        <p:blipFill>
          <a:blip r:embed="rId2"/>
          <a:stretch/>
        </p:blipFill>
        <p:spPr>
          <a:xfrm>
            <a:off x="8177400" y="4438800"/>
            <a:ext cx="671760" cy="556920"/>
          </a:xfrm>
          <a:prstGeom prst="rect">
            <a:avLst/>
          </a:prstGeom>
          <a:ln>
            <a:noFill/>
          </a:ln>
        </p:spPr>
      </p:pic>
      <p:sp>
        <p:nvSpPr>
          <p:cNvPr id="21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20343a"/>
                </a:solidFill>
                <a:latin typeface="Calibri"/>
              </a:rPr>
              <a:t>Format des Titeltextes durch Klicken bearbeiten</a:t>
            </a:r>
            <a:endParaRPr b="0" lang="en-US" sz="18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Format des Gliederungstextes durch Klicken bearbeiten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20343a"/>
                </a:solidFill>
                <a:latin typeface="CA Sans"/>
              </a:rPr>
              <a:t>Zweite Gliederungsebene</a:t>
            </a:r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20343a"/>
                </a:solidFill>
                <a:latin typeface="CA Sans"/>
              </a:rPr>
              <a:t>Dritte Gliederungsebene</a:t>
            </a:r>
            <a:endParaRPr b="0" lang="en-US" sz="1400" spc="-1" strike="noStrike">
              <a:solidFill>
                <a:srgbClr val="20343a"/>
              </a:solidFill>
              <a:latin typeface="CA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20343a"/>
                </a:solidFill>
                <a:latin typeface="CA Sans"/>
              </a:rPr>
              <a:t>Vierte Gliederungsebene</a:t>
            </a:r>
            <a:endParaRPr b="0" lang="en-US" sz="1200" spc="-1" strike="noStrike">
              <a:solidFill>
                <a:srgbClr val="20343a"/>
              </a:solidFill>
              <a:latin typeface="CA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Fünfte Gliederungsebene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Sechste Gliederungsebene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Siebte Gliederungsebene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jpeg"/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6" Type="http://schemas.openxmlformats.org/officeDocument/2006/relationships/image" Target="../media/image36.jpeg"/><Relationship Id="rId7" Type="http://schemas.openxmlformats.org/officeDocument/2006/relationships/image" Target="../media/image37.jpeg"/><Relationship Id="rId8" Type="http://schemas.openxmlformats.org/officeDocument/2006/relationships/image" Target="../media/image38.jpeg"/><Relationship Id="rId9" Type="http://schemas.openxmlformats.org/officeDocument/2006/relationships/image" Target="../media/image39.jpeg"/><Relationship Id="rId10" Type="http://schemas.openxmlformats.org/officeDocument/2006/relationships/image" Target="../media/image40.jpeg"/><Relationship Id="rId11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wmf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wmf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image" Target="../media/image22.jpe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jpe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334080" y="1186560"/>
            <a:ext cx="8224560" cy="3385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Wir arbeiten hier mit elektronischen Bauteilen, die sehr empfindlich sind gegen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marL="343080" indent="-34272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statische Entladung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marL="343080" indent="-34272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fehlerhafte Anschlüsse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marL="343080" indent="-34272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falsche Spannungspegel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1" lang="en-US" sz="2000" spc="-1" strike="noStrike">
                <a:solidFill>
                  <a:srgbClr val="ff0000"/>
                </a:solidFill>
                <a:latin typeface="CA Sans"/>
              </a:rPr>
              <a:t>Daher bitte: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1" i="1" lang="en-US" sz="2000" spc="-1" strike="noStrike">
                <a:solidFill>
                  <a:srgbClr val="20343a"/>
                </a:solidFill>
                <a:latin typeface="CA Sans"/>
              </a:rPr>
              <a:t>erst</a:t>
            </a: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 die Schaltung aufbauen,</a:t>
            </a:r>
            <a:br/>
            <a:r>
              <a:rPr b="1" i="1" lang="en-US" sz="2000" spc="-1" strike="noStrike">
                <a:solidFill>
                  <a:srgbClr val="20343a"/>
                </a:solidFill>
                <a:latin typeface="CA Sans"/>
              </a:rPr>
              <a:t>dann </a:t>
            </a: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die Anschlüsse überprüfen und</a:t>
            </a:r>
            <a:br/>
            <a:r>
              <a:rPr b="1" i="1" lang="en-US" sz="2000" spc="-1" strike="noStrike">
                <a:solidFill>
                  <a:srgbClr val="20343a"/>
                </a:solidFill>
                <a:latin typeface="CA Sans"/>
              </a:rPr>
              <a:t>erst dann</a:t>
            </a: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 erst die Spannungsversorgung über</a:t>
            </a:r>
            <a:br/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                 USB herstellen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pic>
        <p:nvPicPr>
          <p:cNvPr id="256" name="Picture 4" descr=""/>
          <p:cNvPicPr/>
          <p:nvPr/>
        </p:nvPicPr>
        <p:blipFill>
          <a:blip r:embed="rId1"/>
          <a:stretch/>
        </p:blipFill>
        <p:spPr>
          <a:xfrm>
            <a:off x="5513400" y="1598400"/>
            <a:ext cx="3419640" cy="2561400"/>
          </a:xfrm>
          <a:prstGeom prst="rect">
            <a:avLst/>
          </a:prstGeom>
          <a:ln>
            <a:noFill/>
          </a:ln>
        </p:spPr>
      </p:pic>
      <p:sp>
        <p:nvSpPr>
          <p:cNvPr id="257" name="TextShape 2"/>
          <p:cNvSpPr txBox="1"/>
          <p:nvPr/>
        </p:nvSpPr>
        <p:spPr>
          <a:xfrm>
            <a:off x="385920" y="157680"/>
            <a:ext cx="8229240" cy="424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Vorwort zum Zusammenbau</a:t>
            </a:r>
            <a:endParaRPr b="0" lang="en-US" sz="2400" spc="-1" strike="noStrike">
              <a:solidFill>
                <a:srgbClr val="20343a"/>
              </a:solidFill>
              <a:latin typeface="Calibri"/>
            </a:endParaRPr>
          </a:p>
        </p:txBody>
      </p:sp>
    </p:spTree>
  </p:cSld>
  <p:transition>
    <p:fade thruBlk="true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385920" y="157680"/>
            <a:ext cx="8229240" cy="424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Ziel des Workshops</a:t>
            </a:r>
            <a:endParaRPr b="0" lang="en-US" sz="24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301" name="TextShape 2"/>
          <p:cNvSpPr txBox="1"/>
          <p:nvPr/>
        </p:nvSpPr>
        <p:spPr>
          <a:xfrm>
            <a:off x="510480" y="876960"/>
            <a:ext cx="8224560" cy="3385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50000"/>
              </a:lnSpc>
              <a:spcAft>
                <a:spcPts val="601"/>
              </a:spcAft>
            </a:pPr>
            <a:r>
              <a:rPr b="1" i="1" lang="en-US" sz="2400" spc="-1" strike="noStrike">
                <a:solidFill>
                  <a:srgbClr val="20343a"/>
                </a:solidFill>
                <a:latin typeface="CA Sans"/>
              </a:rPr>
              <a:t>Internet</a:t>
            </a:r>
            <a:r>
              <a:rPr b="1" i="1" lang="en-US" sz="2200" spc="-1" strike="noStrike">
                <a:solidFill>
                  <a:srgbClr val="20343a"/>
                </a:solidFill>
                <a:latin typeface="CA Sans"/>
              </a:rPr>
              <a:t> of Things </a:t>
            </a:r>
            <a:r>
              <a:rPr b="1" lang="en-US" sz="2200" spc="-1" strike="noStrike">
                <a:solidFill>
                  <a:srgbClr val="20343a"/>
                </a:solidFill>
                <a:latin typeface="CA Sans"/>
              </a:rPr>
              <a:t>zum Anfassen:</a:t>
            </a:r>
            <a:endParaRPr b="0" lang="en-US" sz="2200" spc="-1" strike="noStrike">
              <a:solidFill>
                <a:srgbClr val="20343a"/>
              </a:solidFill>
              <a:latin typeface="CA Sans"/>
            </a:endParaRPr>
          </a:p>
          <a:p>
            <a:pPr lvl="1" marL="679320" indent="-285480">
              <a:lnSpc>
                <a:spcPct val="150000"/>
              </a:lnSpc>
              <a:spcAft>
                <a:spcPts val="601"/>
              </a:spcAft>
              <a:buClr>
                <a:srgbClr val="20343a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Teil 1: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lvl="2" marL="977760" indent="-228240">
              <a:lnSpc>
                <a:spcPct val="150000"/>
              </a:lnSpc>
              <a:spcAft>
                <a:spcPts val="601"/>
              </a:spcAft>
              <a:buClr>
                <a:srgbClr val="20343a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20343a"/>
                </a:solidFill>
                <a:latin typeface="CA Sans"/>
              </a:rPr>
              <a:t>Selber eine Schaltung mit Micro Controller, Temperaturfühler und LEDs aufbauen</a:t>
            </a:r>
            <a:endParaRPr b="0" lang="en-US" sz="1800" spc="-1" strike="noStrike">
              <a:solidFill>
                <a:srgbClr val="20343a"/>
              </a:solidFill>
              <a:latin typeface="CA Sans"/>
            </a:endParaRPr>
          </a:p>
          <a:p>
            <a:pPr lvl="2" marL="977760" indent="-228240">
              <a:lnSpc>
                <a:spcPct val="150000"/>
              </a:lnSpc>
              <a:spcAft>
                <a:spcPts val="601"/>
              </a:spcAft>
              <a:buClr>
                <a:srgbClr val="20343a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20343a"/>
                </a:solidFill>
                <a:latin typeface="CA Sans"/>
              </a:rPr>
              <a:t>Mit einer Programmiersprache (MicroPython) die Schaltung zum Leben erwecken</a:t>
            </a:r>
            <a:endParaRPr b="0" lang="en-US" sz="1800" spc="-1" strike="noStrike">
              <a:solidFill>
                <a:srgbClr val="20343a"/>
              </a:solidFill>
              <a:latin typeface="CA Sans"/>
            </a:endParaRPr>
          </a:p>
          <a:p>
            <a:pPr lvl="1" marL="679320" indent="-285480">
              <a:lnSpc>
                <a:spcPct val="150000"/>
              </a:lnSpc>
              <a:spcAft>
                <a:spcPts val="601"/>
              </a:spcAft>
              <a:buClr>
                <a:srgbClr val="20343a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Teil 2: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lvl="2" marL="977760" indent="-228240">
              <a:lnSpc>
                <a:spcPct val="150000"/>
              </a:lnSpc>
              <a:spcAft>
                <a:spcPts val="601"/>
              </a:spcAft>
              <a:buClr>
                <a:srgbClr val="20343a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20343a"/>
                </a:solidFill>
                <a:latin typeface="CA Sans"/>
              </a:rPr>
              <a:t>Gemessene Temperaturen über MQTT ins Internet senden</a:t>
            </a:r>
            <a:endParaRPr b="0" lang="en-US" sz="1800" spc="-1" strike="noStrike">
              <a:solidFill>
                <a:srgbClr val="20343a"/>
              </a:solidFill>
              <a:latin typeface="CA Sans"/>
            </a:endParaRPr>
          </a:p>
          <a:p>
            <a:pPr lvl="2" marL="977760" indent="-228240">
              <a:lnSpc>
                <a:spcPct val="150000"/>
              </a:lnSpc>
              <a:spcAft>
                <a:spcPts val="601"/>
              </a:spcAft>
              <a:buClr>
                <a:srgbClr val="20343a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20343a"/>
                </a:solidFill>
                <a:latin typeface="CA Sans"/>
              </a:rPr>
              <a:t>Im Internet über ein Dashboard die gemessenen Temperaturen darstellen</a:t>
            </a:r>
            <a:endParaRPr b="0" lang="en-US" sz="1800" spc="-1" strike="noStrike">
              <a:solidFill>
                <a:srgbClr val="20343a"/>
              </a:solidFill>
              <a:latin typeface="CA Sans"/>
            </a:endParaRPr>
          </a:p>
          <a:p>
            <a:pPr lvl="2" marL="977760" indent="-228240">
              <a:lnSpc>
                <a:spcPct val="150000"/>
              </a:lnSpc>
              <a:spcAft>
                <a:spcPts val="601"/>
              </a:spcAft>
              <a:buClr>
                <a:srgbClr val="20343a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20343a"/>
                </a:solidFill>
                <a:latin typeface="CA Sans"/>
              </a:rPr>
              <a:t>Aus dem Internet über das Dashboard und MQTT die Farbe der LEDs steuern</a:t>
            </a:r>
            <a:endParaRPr b="0" lang="en-US" sz="18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  <p:transition>
    <p:fade thruBlk="true"/>
  </p:transition>
  <p:timing>
    <p:tnLst>
      <p:par>
        <p:cTn id="202" dur="indefinite" restart="never" nodeType="tmRoot">
          <p:childTnLst>
            <p:seq>
              <p:cTn id="20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385920" y="157680"/>
            <a:ext cx="8229240" cy="424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Zusammenbau auf Breadboard</a:t>
            </a:r>
            <a:endParaRPr b="0" lang="en-US" sz="2400" spc="-1" strike="noStrike">
              <a:solidFill>
                <a:srgbClr val="20343a"/>
              </a:solidFill>
              <a:latin typeface="Calibri"/>
            </a:endParaRPr>
          </a:p>
        </p:txBody>
      </p:sp>
      <p:pic>
        <p:nvPicPr>
          <p:cNvPr id="303" name="Content Placeholder 2" descr=""/>
          <p:cNvPicPr/>
          <p:nvPr/>
        </p:nvPicPr>
        <p:blipFill>
          <a:blip r:embed="rId1"/>
          <a:stretch/>
        </p:blipFill>
        <p:spPr>
          <a:xfrm>
            <a:off x="566280" y="582480"/>
            <a:ext cx="8048880" cy="3832560"/>
          </a:xfrm>
          <a:prstGeom prst="rect">
            <a:avLst/>
          </a:prstGeom>
          <a:ln>
            <a:noFill/>
          </a:ln>
        </p:spPr>
      </p:pic>
    </p:spTree>
  </p:cSld>
  <p:transition>
    <p:fade thruBlk="true"/>
  </p:transition>
  <p:timing>
    <p:tnLst>
      <p:par>
        <p:cTn id="204" dur="indefinite" restart="never" nodeType="tmRoot">
          <p:childTnLst>
            <p:seq>
              <p:cTn id="20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385920" y="157680"/>
            <a:ext cx="8229240" cy="424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Übung 1 – Mit „putty.exe“ mit dem ESP8266 verbinden</a:t>
            </a:r>
            <a:endParaRPr b="0" lang="en-US" sz="24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305" name="TextShape 2"/>
          <p:cNvSpPr txBox="1"/>
          <p:nvPr/>
        </p:nvSpPr>
        <p:spPr>
          <a:xfrm>
            <a:off x="375840" y="1046160"/>
            <a:ext cx="8224560" cy="338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 </a:t>
            </a:r>
            <a:r>
              <a:rPr b="1" lang="en-US" sz="1600" spc="-1" strike="noStrike">
                <a:solidFill>
                  <a:srgbClr val="20343a"/>
                </a:solidFill>
                <a:latin typeface="Courier New"/>
              </a:rPr>
              <a:t>putty.exe</a:t>
            </a: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 (auf dem Desktop) durch Doppelklick öffnen  </a:t>
            </a:r>
            <a:br/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 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marL="457200" indent="-45684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Auf den Eintrag „ESP8266“ doppelt klicken</a:t>
            </a:r>
            <a:br/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 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marL="457200" indent="-45684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Das putty-Fenster erscheint, dort</a:t>
            </a:r>
            <a:br/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einmal &lt;Enter&gt; drücken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pic>
        <p:nvPicPr>
          <p:cNvPr id="306" name="Picture 5" descr=""/>
          <p:cNvPicPr/>
          <p:nvPr/>
        </p:nvPicPr>
        <p:blipFill>
          <a:blip r:embed="rId1"/>
          <a:stretch/>
        </p:blipFill>
        <p:spPr>
          <a:xfrm>
            <a:off x="7655040" y="299880"/>
            <a:ext cx="1095120" cy="1028520"/>
          </a:xfrm>
          <a:prstGeom prst="rect">
            <a:avLst/>
          </a:prstGeom>
          <a:ln>
            <a:noFill/>
          </a:ln>
        </p:spPr>
      </p:pic>
      <p:sp>
        <p:nvSpPr>
          <p:cNvPr id="307" name="CustomShape 3"/>
          <p:cNvSpPr/>
          <p:nvPr/>
        </p:nvSpPr>
        <p:spPr>
          <a:xfrm flipV="1">
            <a:off x="6515280" y="724680"/>
            <a:ext cx="1062000" cy="5457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08" name="Picture 9" descr=""/>
          <p:cNvPicPr/>
          <p:nvPr/>
        </p:nvPicPr>
        <p:blipFill>
          <a:blip r:embed="rId2"/>
          <a:stretch/>
        </p:blipFill>
        <p:spPr>
          <a:xfrm>
            <a:off x="5633640" y="1470960"/>
            <a:ext cx="3116160" cy="2995920"/>
          </a:xfrm>
          <a:prstGeom prst="rect">
            <a:avLst/>
          </a:prstGeom>
          <a:ln>
            <a:noFill/>
          </a:ln>
        </p:spPr>
      </p:pic>
      <p:sp>
        <p:nvSpPr>
          <p:cNvPr id="309" name="CustomShape 4"/>
          <p:cNvSpPr/>
          <p:nvPr/>
        </p:nvSpPr>
        <p:spPr>
          <a:xfrm>
            <a:off x="5210640" y="1956600"/>
            <a:ext cx="1546200" cy="121644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10" name="CustomShape 5"/>
          <p:cNvSpPr/>
          <p:nvPr/>
        </p:nvSpPr>
        <p:spPr>
          <a:xfrm>
            <a:off x="6757200" y="3086280"/>
            <a:ext cx="591480" cy="174600"/>
          </a:xfrm>
          <a:prstGeom prst="ellipse">
            <a:avLst/>
          </a:prstGeom>
          <a:noFill/>
          <a:ln w="255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11" name="Picture 14" descr=""/>
          <p:cNvPicPr/>
          <p:nvPr/>
        </p:nvPicPr>
        <p:blipFill>
          <a:blip r:embed="rId3"/>
          <a:stretch/>
        </p:blipFill>
        <p:spPr>
          <a:xfrm>
            <a:off x="3086640" y="3085560"/>
            <a:ext cx="4821840" cy="3028680"/>
          </a:xfrm>
          <a:prstGeom prst="rect">
            <a:avLst/>
          </a:prstGeom>
          <a:ln>
            <a:noFill/>
          </a:ln>
        </p:spPr>
      </p:pic>
      <p:sp>
        <p:nvSpPr>
          <p:cNvPr id="312" name="CustomShape 6"/>
          <p:cNvSpPr/>
          <p:nvPr/>
        </p:nvSpPr>
        <p:spPr>
          <a:xfrm>
            <a:off x="882720" y="2819880"/>
            <a:ext cx="2140200" cy="1586520"/>
          </a:xfrm>
          <a:prstGeom prst="curvedConnector3">
            <a:avLst>
              <a:gd name="adj1" fmla="val -33866"/>
            </a:avLst>
          </a:prstGeom>
          <a:noFill/>
          <a:ln>
            <a:solidFill>
              <a:srgbClr val="ff000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ransition spd="med">
    <p:fade/>
  </p:transition>
  <p:timing>
    <p:tnLst>
      <p:par>
        <p:cTn id="206" dur="indefinite" restart="never" nodeType="tmRoot">
          <p:childTnLst>
            <p:seq>
              <p:cTn id="207" dur="indefinite" nodeType="mainSeq">
                <p:childTnLst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215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57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23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00" end="1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31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385920" y="50040"/>
            <a:ext cx="8229240" cy="424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Übung 1 – MicroPython ausprobieren und LEDs ansteuern</a:t>
            </a:r>
            <a:endParaRPr b="0" lang="en-US" sz="24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314" name="TextShape 2"/>
          <p:cNvSpPr txBox="1"/>
          <p:nvPr/>
        </p:nvSpPr>
        <p:spPr>
          <a:xfrm>
            <a:off x="1180440" y="367200"/>
            <a:ext cx="7774920" cy="338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57240">
              <a:lnSpc>
                <a:spcPct val="100000"/>
              </a:lnSpc>
              <a:spcAft>
                <a:spcPts val="601"/>
              </a:spcAft>
            </a:pPr>
            <a:r>
              <a:rPr b="0" lang="en-US" sz="1600" spc="-1" strike="noStrike">
                <a:solidFill>
                  <a:srgbClr val="20343a"/>
                </a:solidFill>
                <a:latin typeface="CA Sans"/>
              </a:rPr>
              <a:t>(Eingabeaufforderung “&gt;&gt;&gt;” sollte zu sehen sein)</a:t>
            </a:r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  <a:p>
            <a:pPr marL="457200" indent="-45684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0" lang="en-US" sz="1600" spc="-1" strike="noStrike">
                <a:solidFill>
                  <a:srgbClr val="20343a"/>
                </a:solidFill>
                <a:latin typeface="CA Sans"/>
              </a:rPr>
              <a:t>Probieren:  </a:t>
            </a:r>
            <a:r>
              <a:rPr b="1" lang="en-US" sz="1600" spc="-1" strike="noStrike">
                <a:solidFill>
                  <a:srgbClr val="20343a"/>
                </a:solidFill>
                <a:latin typeface="Courier New"/>
              </a:rPr>
              <a:t>9 * 9  </a:t>
            </a:r>
            <a:r>
              <a:rPr b="0" lang="en-US" sz="1600" spc="-1" strike="noStrike">
                <a:solidFill>
                  <a:srgbClr val="20343a"/>
                </a:solidFill>
                <a:latin typeface="CA Sans"/>
              </a:rPr>
              <a:t>&lt;ENTER&gt;</a:t>
            </a:r>
            <a:r>
              <a:rPr b="1" lang="en-US" sz="1600" spc="-1" strike="noStrike">
                <a:solidFill>
                  <a:srgbClr val="20343a"/>
                </a:solidFill>
                <a:latin typeface="CA Sans"/>
              </a:rPr>
              <a:t>  </a:t>
            </a:r>
            <a:r>
              <a:rPr b="1" lang="en-US" sz="1600" spc="-1" strike="noStrike">
                <a:solidFill>
                  <a:srgbClr val="20343a"/>
                </a:solidFill>
                <a:latin typeface="Courier New"/>
              </a:rPr>
              <a:t>9 ** 9  </a:t>
            </a:r>
            <a:r>
              <a:rPr b="0" lang="en-US" sz="1600" spc="-1" strike="noStrike">
                <a:solidFill>
                  <a:srgbClr val="20343a"/>
                </a:solidFill>
                <a:latin typeface="CA Sans"/>
              </a:rPr>
              <a:t>&lt;ENTER&gt;  </a:t>
            </a:r>
            <a:r>
              <a:rPr b="1" lang="en-US" sz="1600" spc="-1" strike="noStrike">
                <a:solidFill>
                  <a:srgbClr val="20343a"/>
                </a:solidFill>
                <a:latin typeface="Courier New"/>
              </a:rPr>
              <a:t>print("Hello world!")</a:t>
            </a:r>
            <a:r>
              <a:rPr b="0" lang="en-US" sz="1600" spc="-1" strike="noStrike">
                <a:solidFill>
                  <a:srgbClr val="20343a"/>
                </a:solidFill>
                <a:latin typeface="CA Sans"/>
              </a:rPr>
              <a:t>  &lt;ENTER&gt;</a:t>
            </a:r>
            <a:br/>
            <a:r>
              <a:rPr b="0" lang="en-US" sz="1600" spc="-1" strike="noStrike">
                <a:solidFill>
                  <a:srgbClr val="20343a"/>
                </a:solidFill>
                <a:latin typeface="CA Sans"/>
              </a:rPr>
              <a:t>(Was passiert?)</a:t>
            </a:r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  <a:p>
            <a:pPr marL="457200" indent="-45684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0" lang="en-US" sz="1600" spc="-1" strike="noStrike">
                <a:solidFill>
                  <a:srgbClr val="20343a"/>
                </a:solidFill>
                <a:latin typeface="CA Sans"/>
              </a:rPr>
              <a:t>Laden der benötigten Module</a:t>
            </a:r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  <a:p>
            <a:pPr lvl="1" marL="793800" indent="-45684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1" lang="en-US" sz="1100" spc="-1" strike="noStrike">
                <a:solidFill>
                  <a:srgbClr val="20343a"/>
                </a:solidFill>
                <a:latin typeface="Courier New"/>
              </a:rPr>
              <a:t>import machine, neopixel</a:t>
            </a:r>
            <a:endParaRPr b="0" lang="en-US" sz="1100" spc="-1" strike="noStrike">
              <a:solidFill>
                <a:srgbClr val="20343a"/>
              </a:solidFill>
              <a:latin typeface="CA Sans"/>
            </a:endParaRPr>
          </a:p>
          <a:p>
            <a:pPr marL="457200" indent="-45684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0" lang="en-US" sz="1600" spc="-1" strike="noStrike">
                <a:solidFill>
                  <a:srgbClr val="20343a"/>
                </a:solidFill>
                <a:latin typeface="CA Sans"/>
              </a:rPr>
              <a:t>Erstellen des NeoPixel Objekts</a:t>
            </a:r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  <a:p>
            <a:pPr lvl="1" marL="793800" indent="-45684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1" lang="en-US" sz="1100" spc="-1" strike="noStrike">
                <a:solidFill>
                  <a:srgbClr val="20343a"/>
                </a:solidFill>
                <a:latin typeface="Courier New"/>
              </a:rPr>
              <a:t>np = neopixel.NeoPixel(machine.Pin(2, machine.Pin.OUT), 24)</a:t>
            </a:r>
            <a:endParaRPr b="0" lang="en-US" sz="1100" spc="-1" strike="noStrike">
              <a:solidFill>
                <a:srgbClr val="20343a"/>
              </a:solidFill>
              <a:latin typeface="CA Sans"/>
            </a:endParaRPr>
          </a:p>
          <a:p>
            <a:pPr marL="457200" indent="-45684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0" lang="en-US" sz="1600" spc="-1" strike="noStrike">
                <a:solidFill>
                  <a:srgbClr val="20343a"/>
                </a:solidFill>
                <a:latin typeface="CA Sans"/>
              </a:rPr>
              <a:t>Schalte die erste LED auf "rot"</a:t>
            </a:r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  <a:p>
            <a:pPr lvl="1" marL="793800" indent="-45684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1" lang="en-US" sz="1100" spc="-1" strike="noStrike">
                <a:solidFill>
                  <a:srgbClr val="20343a"/>
                </a:solidFill>
                <a:latin typeface="Courier New"/>
              </a:rPr>
              <a:t>np[0]=((50,0,0))</a:t>
            </a:r>
            <a:r>
              <a:rPr b="1" lang="en-US" sz="1100" spc="-1" strike="noStrike">
                <a:solidFill>
                  <a:srgbClr val="20343a"/>
                </a:solidFill>
                <a:latin typeface="Courier New"/>
              </a:rPr>
              <a:t>	</a:t>
            </a:r>
            <a:r>
              <a:rPr b="0" lang="en-US" sz="1100" spc="-1" strike="noStrike">
                <a:solidFill>
                  <a:srgbClr val="20343a"/>
                </a:solidFill>
                <a:latin typeface="Wingdings"/>
              </a:rPr>
              <a:t></a:t>
            </a:r>
            <a:r>
              <a:rPr b="0" lang="en-US" sz="1600" spc="-1" strike="noStrike">
                <a:solidFill>
                  <a:srgbClr val="20343a"/>
                </a:solidFill>
                <a:latin typeface="CA Sans"/>
              </a:rPr>
              <a:t> Die Zahlen stehen für ((</a:t>
            </a:r>
            <a:r>
              <a:rPr b="1" lang="en-US" sz="1600" spc="-1" strike="noStrike">
                <a:solidFill>
                  <a:srgbClr val="ff0000"/>
                </a:solidFill>
                <a:latin typeface="CA Sans"/>
              </a:rPr>
              <a:t>R</a:t>
            </a:r>
            <a:r>
              <a:rPr b="0" lang="en-US" sz="1600" spc="-1" strike="noStrike">
                <a:solidFill>
                  <a:srgbClr val="ff0000"/>
                </a:solidFill>
                <a:latin typeface="CA Sans"/>
              </a:rPr>
              <a:t>ot</a:t>
            </a:r>
            <a:r>
              <a:rPr b="0" lang="en-US" sz="1600" spc="-1" strike="noStrike">
                <a:solidFill>
                  <a:srgbClr val="20343a"/>
                </a:solidFill>
                <a:latin typeface="CA Sans"/>
              </a:rPr>
              <a:t>,</a:t>
            </a:r>
            <a:r>
              <a:rPr b="1" lang="en-US" sz="1600" spc="-1" strike="noStrike">
                <a:solidFill>
                  <a:srgbClr val="00b050"/>
                </a:solidFill>
                <a:latin typeface="CA Sans"/>
              </a:rPr>
              <a:t>G</a:t>
            </a:r>
            <a:r>
              <a:rPr b="0" lang="en-US" sz="1600" spc="-1" strike="noStrike">
                <a:solidFill>
                  <a:srgbClr val="00b050"/>
                </a:solidFill>
                <a:latin typeface="CA Sans"/>
              </a:rPr>
              <a:t>rün</a:t>
            </a:r>
            <a:r>
              <a:rPr b="0" lang="en-US" sz="1600" spc="-1" strike="noStrike">
                <a:solidFill>
                  <a:srgbClr val="20343a"/>
                </a:solidFill>
                <a:latin typeface="CA Sans"/>
              </a:rPr>
              <a:t>,</a:t>
            </a:r>
            <a:r>
              <a:rPr b="1" lang="en-US" sz="1600" spc="-1" strike="noStrike">
                <a:solidFill>
                  <a:srgbClr val="0070c0"/>
                </a:solidFill>
                <a:latin typeface="CA Sans"/>
              </a:rPr>
              <a:t>B</a:t>
            </a:r>
            <a:r>
              <a:rPr b="0" lang="en-US" sz="1600" spc="-1" strike="noStrike">
                <a:solidFill>
                  <a:srgbClr val="0070c0"/>
                </a:solidFill>
                <a:latin typeface="CA Sans"/>
              </a:rPr>
              <a:t>lau</a:t>
            </a:r>
            <a:r>
              <a:rPr b="0" lang="en-US" sz="1600" spc="-1" strike="noStrike">
                <a:solidFill>
                  <a:srgbClr val="20343a"/>
                </a:solidFill>
                <a:latin typeface="CA Sans"/>
              </a:rPr>
              <a:t>)), diese LED wird also </a:t>
            </a:r>
            <a:r>
              <a:rPr b="1" lang="en-US" sz="1600" spc="-1" strike="noStrike">
                <a:solidFill>
                  <a:srgbClr val="ff0000"/>
                </a:solidFill>
                <a:latin typeface="CA Sans"/>
              </a:rPr>
              <a:t>rot</a:t>
            </a:r>
            <a:r>
              <a:rPr b="0" lang="en-US" sz="1600" spc="-1" strike="noStrike">
                <a:solidFill>
                  <a:srgbClr val="20343a"/>
                </a:solidFill>
                <a:latin typeface="CA Sans"/>
              </a:rPr>
              <a:t> leuchten</a:t>
            </a:r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  <a:p>
            <a:pPr lvl="1" marL="793800" indent="-45684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1" lang="en-US" sz="1100" spc="-1" strike="noStrike">
                <a:solidFill>
                  <a:srgbClr val="20343a"/>
                </a:solidFill>
                <a:latin typeface="Courier New"/>
              </a:rPr>
              <a:t>np.write()</a:t>
            </a:r>
            <a:r>
              <a:rPr b="1" lang="en-US" sz="1100" spc="-1" strike="noStrike">
                <a:solidFill>
                  <a:srgbClr val="20343a"/>
                </a:solidFill>
                <a:latin typeface="Courier New"/>
              </a:rPr>
              <a:t>	</a:t>
            </a:r>
            <a:r>
              <a:rPr b="1" lang="en-US" sz="1100" spc="-1" strike="noStrike">
                <a:solidFill>
                  <a:srgbClr val="20343a"/>
                </a:solidFill>
                <a:latin typeface="Courier New"/>
              </a:rPr>
              <a:t>	</a:t>
            </a:r>
            <a:r>
              <a:rPr b="0" lang="en-US" sz="1100" spc="-1" strike="noStrike">
                <a:solidFill>
                  <a:srgbClr val="20343a"/>
                </a:solidFill>
                <a:latin typeface="Wingdings"/>
              </a:rPr>
              <a:t></a:t>
            </a:r>
            <a:r>
              <a:rPr b="0" lang="en-US" sz="1100" spc="-1" strike="noStrike">
                <a:solidFill>
                  <a:srgbClr val="20343a"/>
                </a:solidFill>
                <a:latin typeface="CA Sans"/>
              </a:rPr>
              <a:t> </a:t>
            </a:r>
            <a:r>
              <a:rPr b="0" lang="en-US" sz="1600" spc="-1" strike="noStrike">
                <a:solidFill>
                  <a:srgbClr val="20343a"/>
                </a:solidFill>
                <a:latin typeface="CA Sans"/>
              </a:rPr>
              <a:t>wieder die Information an die NeoPixel senden</a:t>
            </a:r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  <a:p>
            <a:pPr marL="457200" indent="-45684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0" lang="en-US" sz="1600" spc="-1" strike="noStrike">
                <a:solidFill>
                  <a:srgbClr val="20343a"/>
                </a:solidFill>
                <a:latin typeface="CA Sans"/>
              </a:rPr>
              <a:t>Schalte alle LEDs auf "grün"</a:t>
            </a:r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  <a:p>
            <a:pPr lvl="1" marL="793800" indent="-45684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1" lang="en-US" sz="1100" spc="-1" strike="noStrike">
                <a:solidFill>
                  <a:srgbClr val="20343a"/>
                </a:solidFill>
                <a:latin typeface="Courier New"/>
              </a:rPr>
              <a:t>np.fill((0,50,0))</a:t>
            </a:r>
            <a:endParaRPr b="0" lang="en-US" sz="1100" spc="-1" strike="noStrike">
              <a:solidFill>
                <a:srgbClr val="20343a"/>
              </a:solidFill>
              <a:latin typeface="CA Sans"/>
            </a:endParaRPr>
          </a:p>
          <a:p>
            <a:pPr lvl="1" marL="793800" indent="-45684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1" lang="en-US" sz="1100" spc="-1" strike="noStrike">
                <a:solidFill>
                  <a:srgbClr val="20343a"/>
                </a:solidFill>
                <a:latin typeface="Courier New"/>
              </a:rPr>
              <a:t>np.write()</a:t>
            </a:r>
            <a:endParaRPr b="0" lang="en-US" sz="1100" spc="-1" strike="noStrike">
              <a:solidFill>
                <a:srgbClr val="20343a"/>
              </a:solidFill>
              <a:latin typeface="CA Sans"/>
            </a:endParaRPr>
          </a:p>
          <a:p>
            <a:pPr marL="457200" indent="-45684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Calibri"/>
              <a:buAutoNum type="arabicPeriod"/>
            </a:pPr>
            <a:r>
              <a:rPr b="0" lang="en-US" sz="1600" spc="-1" strike="noStrike">
                <a:solidFill>
                  <a:srgbClr val="20343a"/>
                </a:solidFill>
                <a:latin typeface="CA Sans"/>
              </a:rPr>
              <a:t>Geht noch eine andere Farbe?</a:t>
            </a:r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  <a:p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  <a:p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  <a:p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  <a:p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  <a:p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315" name="CustomShape 3"/>
          <p:cNvSpPr/>
          <p:nvPr/>
        </p:nvSpPr>
        <p:spPr>
          <a:xfrm rot="726600">
            <a:off x="147960" y="1243440"/>
            <a:ext cx="658440" cy="26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600" spc="-1" strike="noStrike">
                <a:solidFill>
                  <a:srgbClr val="00b050"/>
                </a:solidFill>
                <a:latin typeface="Felt Tip"/>
              </a:rPr>
              <a:t>Module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316" name="CustomShape 4"/>
          <p:cNvSpPr/>
          <p:nvPr/>
        </p:nvSpPr>
        <p:spPr>
          <a:xfrm rot="11438400">
            <a:off x="420120" y="1464840"/>
            <a:ext cx="2498760" cy="600480"/>
          </a:xfrm>
          <a:prstGeom prst="arc">
            <a:avLst>
              <a:gd name="adj1" fmla="val 10866117"/>
              <a:gd name="adj2" fmla="val 21590018"/>
            </a:avLst>
          </a:prstGeom>
          <a:noFill/>
          <a:ln>
            <a:round/>
            <a:head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17" name="CustomShape 5"/>
          <p:cNvSpPr/>
          <p:nvPr/>
        </p:nvSpPr>
        <p:spPr>
          <a:xfrm rot="20799600">
            <a:off x="145800" y="2133720"/>
            <a:ext cx="902160" cy="26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600" spc="-1" strike="noStrike">
                <a:solidFill>
                  <a:srgbClr val="00b050"/>
                </a:solidFill>
                <a:latin typeface="Felt Tip"/>
              </a:rPr>
              <a:t>Ein Objekt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318" name="CustomShape 6"/>
          <p:cNvSpPr/>
          <p:nvPr/>
        </p:nvSpPr>
        <p:spPr>
          <a:xfrm flipV="1" rot="11193600">
            <a:off x="883080" y="2334600"/>
            <a:ext cx="1177920" cy="159120"/>
          </a:xfrm>
          <a:prstGeom prst="arc">
            <a:avLst>
              <a:gd name="adj1" fmla="val 10866117"/>
              <a:gd name="adj2" fmla="val 21590018"/>
            </a:avLst>
          </a:prstGeom>
          <a:noFill/>
          <a:ln>
            <a:round/>
            <a:head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319" name="CustomShape 7"/>
          <p:cNvSpPr/>
          <p:nvPr/>
        </p:nvSpPr>
        <p:spPr>
          <a:xfrm>
            <a:off x="345240" y="4313880"/>
            <a:ext cx="658440" cy="26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600" spc="-1" strike="noStrike">
                <a:solidFill>
                  <a:srgbClr val="00b050"/>
                </a:solidFill>
                <a:latin typeface="Felt Tip"/>
              </a:rPr>
              <a:t>Eine Funktion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320" name="CustomShape 8"/>
          <p:cNvSpPr/>
          <p:nvPr/>
        </p:nvSpPr>
        <p:spPr>
          <a:xfrm rot="10800000">
            <a:off x="2056320" y="4662000"/>
            <a:ext cx="1177920" cy="252000"/>
          </a:xfrm>
          <a:prstGeom prst="arc">
            <a:avLst>
              <a:gd name="adj1" fmla="val 10866117"/>
              <a:gd name="adj2" fmla="val 21590018"/>
            </a:avLst>
          </a:prstGeom>
          <a:noFill/>
          <a:ln>
            <a:round/>
            <a:head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321" name="CustomShape 9"/>
          <p:cNvSpPr/>
          <p:nvPr/>
        </p:nvSpPr>
        <p:spPr>
          <a:xfrm rot="21199200">
            <a:off x="267480" y="3106440"/>
            <a:ext cx="658440" cy="26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600" spc="-1" strike="noStrike">
                <a:solidFill>
                  <a:srgbClr val="00b050"/>
                </a:solidFill>
                <a:latin typeface="Felt Tip"/>
              </a:rPr>
              <a:t>Ein „Array“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322" name="CustomShape 10"/>
          <p:cNvSpPr/>
          <p:nvPr/>
        </p:nvSpPr>
        <p:spPr>
          <a:xfrm rot="10273200">
            <a:off x="688680" y="3252240"/>
            <a:ext cx="1452240" cy="145800"/>
          </a:xfrm>
          <a:prstGeom prst="arc">
            <a:avLst>
              <a:gd name="adj1" fmla="val 10866117"/>
              <a:gd name="adj2" fmla="val 21590018"/>
            </a:avLst>
          </a:prstGeom>
          <a:noFill/>
          <a:ln>
            <a:solidFill>
              <a:srgbClr val="0070c0"/>
            </a:solidFill>
            <a:round/>
            <a:head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</p:spTree>
  </p:cSld>
  <p:transition>
    <p:fade thruBlk="true"/>
  </p:transition>
  <p:timing>
    <p:tnLst>
      <p:par>
        <p:cTn id="232" dur="indefinite" restart="never" nodeType="tmRoot">
          <p:childTnLst>
            <p:seq>
              <p:cTn id="233" dur="indefinite" nodeType="mainSeq">
                <p:childTnLst>
                  <p:par>
                    <p:cTn id="234" fill="hold">
                      <p:stCondLst>
                        <p:cond delay="0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8" dur="500"/>
                                        <p:tgtEl>
                                          <p:spTgt spid="314">
                                            <p:txEl>
                                              <p:pRg st="0" end="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49" end="1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3" dur="500"/>
                                        <p:tgtEl>
                                          <p:spTgt spid="314">
                                            <p:txEl>
                                              <p:pRg st="49" end="1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141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8" dur="500"/>
                                        <p:tgtEl>
                                          <p:spTgt spid="314">
                                            <p:txEl>
                                              <p:pRg st="141" end="16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169" end="1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1" dur="500"/>
                                        <p:tgtEl>
                                          <p:spTgt spid="314">
                                            <p:txEl>
                                              <p:pRg st="169" end="19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500"/>
                            </p:stCondLst>
                            <p:childTnLst>
                              <p:par>
                                <p:cTn id="25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5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194" end="2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0" dur="500"/>
                                        <p:tgtEl>
                                          <p:spTgt spid="314">
                                            <p:txEl>
                                              <p:pRg st="194" end="2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225" end="2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3" dur="500"/>
                                        <p:tgtEl>
                                          <p:spTgt spid="314">
                                            <p:txEl>
                                              <p:pRg st="225" end="28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00"/>
                            </p:stCondLst>
                            <p:childTnLst>
                              <p:par>
                                <p:cTn id="26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7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285" end="3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2" dur="500"/>
                                        <p:tgtEl>
                                          <p:spTgt spid="314">
                                            <p:txEl>
                                              <p:pRg st="285" end="3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317" end="4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5" dur="500"/>
                                        <p:tgtEl>
                                          <p:spTgt spid="314">
                                            <p:txEl>
                                              <p:pRg st="317" end="4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410" end="4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8" dur="500"/>
                                        <p:tgtEl>
                                          <p:spTgt spid="314">
                                            <p:txEl>
                                              <p:pRg st="410" end="4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470" end="4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6" dur="500"/>
                                        <p:tgtEl>
                                          <p:spTgt spid="314">
                                            <p:txEl>
                                              <p:pRg st="470" end="49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499" end="5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9" dur="500"/>
                                        <p:tgtEl>
                                          <p:spTgt spid="314">
                                            <p:txEl>
                                              <p:pRg st="499" end="5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517" end="5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2" dur="500"/>
                                        <p:tgtEl>
                                          <p:spTgt spid="314">
                                            <p:txEl>
                                              <p:pRg st="517" end="5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500"/>
                            </p:stCondLst>
                            <p:childTnLst>
                              <p:par>
                                <p:cTn id="29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6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528" end="5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1" dur="500"/>
                                        <p:tgtEl>
                                          <p:spTgt spid="314">
                                            <p:txEl>
                                              <p:pRg st="528" end="5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Picture 33" descr=""/>
          <p:cNvPicPr/>
          <p:nvPr/>
        </p:nvPicPr>
        <p:blipFill>
          <a:blip r:embed="rId1"/>
          <a:stretch/>
        </p:blipFill>
        <p:spPr>
          <a:xfrm>
            <a:off x="5956920" y="788400"/>
            <a:ext cx="1799280" cy="842760"/>
          </a:xfrm>
          <a:prstGeom prst="rect">
            <a:avLst/>
          </a:prstGeom>
          <a:ln>
            <a:noFill/>
          </a:ln>
        </p:spPr>
      </p:pic>
      <p:sp>
        <p:nvSpPr>
          <p:cNvPr id="324" name="CustomShape 1"/>
          <p:cNvSpPr/>
          <p:nvPr/>
        </p:nvSpPr>
        <p:spPr>
          <a:xfrm>
            <a:off x="6517800" y="1054080"/>
            <a:ext cx="67752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2c97b1"/>
                </a:solidFill>
                <a:latin typeface="Felt Tip"/>
              </a:rPr>
              <a:t>Internet</a:t>
            </a:r>
            <a:endParaRPr b="0" lang="de-DE" sz="1400" spc="-1" strike="noStrike">
              <a:latin typeface="Arial"/>
            </a:endParaRPr>
          </a:p>
        </p:txBody>
      </p:sp>
      <p:pic>
        <p:nvPicPr>
          <p:cNvPr id="325" name="Picture 30" descr=""/>
          <p:cNvPicPr/>
          <p:nvPr/>
        </p:nvPicPr>
        <p:blipFill>
          <a:blip r:embed="rId2"/>
          <a:srcRect l="6602" t="7345" r="6677" b="4682"/>
          <a:stretch/>
        </p:blipFill>
        <p:spPr>
          <a:xfrm>
            <a:off x="6315120" y="2297880"/>
            <a:ext cx="1083240" cy="892440"/>
          </a:xfrm>
          <a:prstGeom prst="rect">
            <a:avLst/>
          </a:prstGeom>
          <a:ln>
            <a:noFill/>
          </a:ln>
        </p:spPr>
      </p:pic>
      <p:sp>
        <p:nvSpPr>
          <p:cNvPr id="326" name="CustomShape 2"/>
          <p:cNvSpPr/>
          <p:nvPr/>
        </p:nvSpPr>
        <p:spPr>
          <a:xfrm flipV="1" rot="16200000">
            <a:off x="6601320" y="1054080"/>
            <a:ext cx="1347480" cy="1406880"/>
          </a:xfrm>
          <a:prstGeom prst="arc">
            <a:avLst>
              <a:gd name="adj1" fmla="val 11560887"/>
              <a:gd name="adj2" fmla="val 19191620"/>
            </a:avLst>
          </a:prstGeom>
          <a:noFill/>
          <a:ln>
            <a:round/>
            <a:headEnd len="med" type="triangle" w="med"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27" name="Picture 28" descr=""/>
          <p:cNvPicPr/>
          <p:nvPr/>
        </p:nvPicPr>
        <p:blipFill>
          <a:blip r:embed="rId3"/>
          <a:stretch/>
        </p:blipFill>
        <p:spPr>
          <a:xfrm>
            <a:off x="308880" y="2554920"/>
            <a:ext cx="919080" cy="370080"/>
          </a:xfrm>
          <a:prstGeom prst="rect">
            <a:avLst/>
          </a:prstGeom>
          <a:ln>
            <a:noFill/>
          </a:ln>
        </p:spPr>
      </p:pic>
      <p:sp>
        <p:nvSpPr>
          <p:cNvPr id="328" name="CustomShape 3"/>
          <p:cNvSpPr/>
          <p:nvPr/>
        </p:nvSpPr>
        <p:spPr>
          <a:xfrm>
            <a:off x="1100520" y="2691360"/>
            <a:ext cx="677520" cy="3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2c97b1"/>
                </a:solidFill>
                <a:latin typeface="Felt Tip"/>
              </a:rPr>
              <a:t>ESP8266</a:t>
            </a:r>
            <a:endParaRPr b="0" lang="de-DE" sz="1400" spc="-1" strike="noStrike">
              <a:latin typeface="Arial"/>
            </a:endParaRPr>
          </a:p>
        </p:txBody>
      </p:sp>
      <p:pic>
        <p:nvPicPr>
          <p:cNvPr id="329" name="Picture 7" descr=""/>
          <p:cNvPicPr/>
          <p:nvPr/>
        </p:nvPicPr>
        <p:blipFill>
          <a:blip r:embed="rId4"/>
          <a:stretch/>
        </p:blipFill>
        <p:spPr>
          <a:xfrm>
            <a:off x="662040" y="3165480"/>
            <a:ext cx="1281600" cy="1012680"/>
          </a:xfrm>
          <a:prstGeom prst="rect">
            <a:avLst/>
          </a:prstGeom>
          <a:ln>
            <a:noFill/>
          </a:ln>
        </p:spPr>
      </p:pic>
      <p:pic>
        <p:nvPicPr>
          <p:cNvPr id="330" name="Picture 11" descr=""/>
          <p:cNvPicPr/>
          <p:nvPr/>
        </p:nvPicPr>
        <p:blipFill>
          <a:blip r:embed="rId5"/>
          <a:stretch/>
        </p:blipFill>
        <p:spPr>
          <a:xfrm>
            <a:off x="4984560" y="3812040"/>
            <a:ext cx="797400" cy="942120"/>
          </a:xfrm>
          <a:prstGeom prst="rect">
            <a:avLst/>
          </a:prstGeom>
          <a:ln>
            <a:noFill/>
          </a:ln>
        </p:spPr>
      </p:pic>
      <p:pic>
        <p:nvPicPr>
          <p:cNvPr id="331" name="Picture 9" descr=""/>
          <p:cNvPicPr/>
          <p:nvPr/>
        </p:nvPicPr>
        <p:blipFill>
          <a:blip r:embed="rId6"/>
          <a:stretch/>
        </p:blipFill>
        <p:spPr>
          <a:xfrm>
            <a:off x="2020320" y="3858120"/>
            <a:ext cx="1492560" cy="900360"/>
          </a:xfrm>
          <a:prstGeom prst="rect">
            <a:avLst/>
          </a:prstGeom>
          <a:ln>
            <a:noFill/>
          </a:ln>
        </p:spPr>
      </p:pic>
      <p:sp>
        <p:nvSpPr>
          <p:cNvPr id="332" name="CustomShape 4"/>
          <p:cNvSpPr/>
          <p:nvPr/>
        </p:nvSpPr>
        <p:spPr>
          <a:xfrm flipV="1" rot="16200000">
            <a:off x="1615320" y="3865320"/>
            <a:ext cx="470520" cy="45504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b05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" name="CustomShape 5"/>
          <p:cNvSpPr/>
          <p:nvPr/>
        </p:nvSpPr>
        <p:spPr>
          <a:xfrm>
            <a:off x="351000" y="3265920"/>
            <a:ext cx="46044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2c97b1"/>
                </a:solidFill>
                <a:latin typeface="Felt Tip"/>
              </a:rPr>
              <a:t>USB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334" name="CustomShape 6"/>
          <p:cNvSpPr/>
          <p:nvPr/>
        </p:nvSpPr>
        <p:spPr>
          <a:xfrm flipV="1" rot="16200000">
            <a:off x="247680" y="3250440"/>
            <a:ext cx="1021680" cy="19332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b05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5" name="CustomShape 7"/>
          <p:cNvSpPr/>
          <p:nvPr/>
        </p:nvSpPr>
        <p:spPr>
          <a:xfrm rot="18966600">
            <a:off x="263880" y="1941480"/>
            <a:ext cx="46044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2c97b1"/>
                </a:solidFill>
                <a:latin typeface="Felt Tip"/>
              </a:rPr>
              <a:t>WLAN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336" name="CustomShape 8"/>
          <p:cNvSpPr/>
          <p:nvPr/>
        </p:nvSpPr>
        <p:spPr>
          <a:xfrm flipV="1" rot="6906000">
            <a:off x="265680" y="1757160"/>
            <a:ext cx="1347840" cy="1406880"/>
          </a:xfrm>
          <a:prstGeom prst="arc">
            <a:avLst>
              <a:gd name="adj1" fmla="val 11560887"/>
              <a:gd name="adj2" fmla="val 19191620"/>
            </a:avLst>
          </a:prstGeom>
          <a:noFill/>
          <a:ln>
            <a:round/>
            <a:head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37" name="Picture 58" descr=""/>
          <p:cNvPicPr/>
          <p:nvPr/>
        </p:nvPicPr>
        <p:blipFill>
          <a:blip r:embed="rId7"/>
          <a:stretch/>
        </p:blipFill>
        <p:spPr>
          <a:xfrm>
            <a:off x="3719880" y="2375280"/>
            <a:ext cx="1799280" cy="842760"/>
          </a:xfrm>
          <a:prstGeom prst="rect">
            <a:avLst/>
          </a:prstGeom>
          <a:ln>
            <a:noFill/>
          </a:ln>
        </p:spPr>
      </p:pic>
      <p:sp>
        <p:nvSpPr>
          <p:cNvPr id="338" name="CustomShape 9"/>
          <p:cNvSpPr/>
          <p:nvPr/>
        </p:nvSpPr>
        <p:spPr>
          <a:xfrm>
            <a:off x="4280760" y="2630160"/>
            <a:ext cx="67752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2c97b1"/>
                </a:solidFill>
                <a:latin typeface="Felt Tip"/>
              </a:rPr>
              <a:t>Internet</a:t>
            </a:r>
            <a:endParaRPr b="0" lang="de-DE" sz="1400" spc="-1" strike="noStrike">
              <a:latin typeface="Arial"/>
            </a:endParaRPr>
          </a:p>
        </p:txBody>
      </p:sp>
      <p:pic>
        <p:nvPicPr>
          <p:cNvPr id="339" name="Picture 32" descr=""/>
          <p:cNvPicPr/>
          <p:nvPr/>
        </p:nvPicPr>
        <p:blipFill>
          <a:blip r:embed="rId8"/>
          <a:stretch/>
        </p:blipFill>
        <p:spPr>
          <a:xfrm>
            <a:off x="2078640" y="366840"/>
            <a:ext cx="1799280" cy="842760"/>
          </a:xfrm>
          <a:prstGeom prst="rect">
            <a:avLst/>
          </a:prstGeom>
          <a:ln>
            <a:noFill/>
          </a:ln>
        </p:spPr>
      </p:pic>
      <p:sp>
        <p:nvSpPr>
          <p:cNvPr id="340" name="CustomShape 10"/>
          <p:cNvSpPr/>
          <p:nvPr/>
        </p:nvSpPr>
        <p:spPr>
          <a:xfrm>
            <a:off x="2639520" y="632520"/>
            <a:ext cx="67752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2c97b1"/>
                </a:solidFill>
                <a:latin typeface="Felt Tip"/>
              </a:rPr>
              <a:t>Internet</a:t>
            </a:r>
            <a:endParaRPr b="0" lang="de-DE" sz="1400" spc="-1" strike="noStrike">
              <a:latin typeface="Arial"/>
            </a:endParaRPr>
          </a:p>
        </p:txBody>
      </p:sp>
      <p:pic>
        <p:nvPicPr>
          <p:cNvPr id="341" name="Picture 42" descr=""/>
          <p:cNvPicPr/>
          <p:nvPr/>
        </p:nvPicPr>
        <p:blipFill>
          <a:blip r:embed="rId9"/>
          <a:stretch/>
        </p:blipFill>
        <p:spPr>
          <a:xfrm>
            <a:off x="1086120" y="1451160"/>
            <a:ext cx="541800" cy="530280"/>
          </a:xfrm>
          <a:prstGeom prst="rect">
            <a:avLst/>
          </a:prstGeom>
          <a:ln>
            <a:noFill/>
          </a:ln>
        </p:spPr>
      </p:pic>
      <p:sp>
        <p:nvSpPr>
          <p:cNvPr id="342" name="CustomShape 11"/>
          <p:cNvSpPr/>
          <p:nvPr/>
        </p:nvSpPr>
        <p:spPr>
          <a:xfrm flipV="1">
            <a:off x="1412640" y="1121400"/>
            <a:ext cx="1082160" cy="57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43" name="Picture 26" descr=""/>
          <p:cNvPicPr/>
          <p:nvPr/>
        </p:nvPicPr>
        <p:blipFill>
          <a:blip r:embed="rId10"/>
          <a:srcRect l="17906" t="17643" r="21090" b="22455"/>
          <a:stretch/>
        </p:blipFill>
        <p:spPr>
          <a:xfrm>
            <a:off x="7434360" y="2836080"/>
            <a:ext cx="763920" cy="585360"/>
          </a:xfrm>
          <a:prstGeom prst="rect">
            <a:avLst/>
          </a:prstGeom>
          <a:ln>
            <a:noFill/>
          </a:ln>
        </p:spPr>
      </p:pic>
      <p:sp>
        <p:nvSpPr>
          <p:cNvPr id="344" name="CustomShape 12"/>
          <p:cNvSpPr/>
          <p:nvPr/>
        </p:nvSpPr>
        <p:spPr>
          <a:xfrm>
            <a:off x="7565760" y="2297880"/>
            <a:ext cx="677520" cy="3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2c97b1"/>
                </a:solidFill>
                <a:latin typeface="Felt Tip"/>
              </a:rPr>
              <a:t>MQTT</a:t>
            </a:r>
            <a:endParaRPr b="0" lang="de-DE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2c97b1"/>
                </a:solidFill>
                <a:latin typeface="Felt Tip"/>
              </a:rPr>
              <a:t>Broker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345" name="CustomShape 13"/>
          <p:cNvSpPr/>
          <p:nvPr/>
        </p:nvSpPr>
        <p:spPr>
          <a:xfrm flipV="1" rot="10647000">
            <a:off x="767880" y="1802520"/>
            <a:ext cx="7011720" cy="1407240"/>
          </a:xfrm>
          <a:prstGeom prst="arc">
            <a:avLst>
              <a:gd name="adj1" fmla="val 11076887"/>
              <a:gd name="adj2" fmla="val 21481637"/>
            </a:avLst>
          </a:prstGeom>
          <a:noFill/>
          <a:ln>
            <a:solidFill>
              <a:schemeClr val="accent2">
                <a:lumMod val="75000"/>
              </a:schemeClr>
            </a:solidFill>
            <a:round/>
            <a:head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46" name="CustomShape 14"/>
          <p:cNvSpPr/>
          <p:nvPr/>
        </p:nvSpPr>
        <p:spPr>
          <a:xfrm flipV="1" rot="10647000">
            <a:off x="799560" y="1923120"/>
            <a:ext cx="7011720" cy="1407240"/>
          </a:xfrm>
          <a:prstGeom prst="arc">
            <a:avLst>
              <a:gd name="adj1" fmla="val 11076887"/>
              <a:gd name="adj2" fmla="val 21392524"/>
            </a:avLst>
          </a:prstGeom>
          <a:noFill/>
          <a:ln>
            <a:solidFill>
              <a:schemeClr val="accent2">
                <a:lumMod val="75000"/>
              </a:schemeClr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47" name="CustomShape 15"/>
          <p:cNvSpPr/>
          <p:nvPr/>
        </p:nvSpPr>
        <p:spPr>
          <a:xfrm>
            <a:off x="4134600" y="1461960"/>
            <a:ext cx="677520" cy="3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2c97b1"/>
                </a:solidFill>
                <a:latin typeface="Felt Tip"/>
              </a:rPr>
              <a:t>MQTT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348" name="CustomShape 16"/>
          <p:cNvSpPr/>
          <p:nvPr/>
        </p:nvSpPr>
        <p:spPr>
          <a:xfrm rot="9161400">
            <a:off x="5125680" y="3051720"/>
            <a:ext cx="2496240" cy="550800"/>
          </a:xfrm>
          <a:prstGeom prst="arc">
            <a:avLst>
              <a:gd name="adj1" fmla="val 11111298"/>
              <a:gd name="adj2" fmla="val 20968920"/>
            </a:avLst>
          </a:prstGeom>
          <a:noFill/>
          <a:ln w="12600">
            <a:solidFill>
              <a:schemeClr val="accent4">
                <a:lumMod val="60000"/>
                <a:lumOff val="40000"/>
              </a:schemeClr>
            </a:solidFill>
            <a:custDash>
              <a:ds d="300000" sp="100000"/>
            </a:custDash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49" name="CustomShape 17"/>
          <p:cNvSpPr/>
          <p:nvPr/>
        </p:nvSpPr>
        <p:spPr>
          <a:xfrm rot="19986000">
            <a:off x="5397480" y="3774960"/>
            <a:ext cx="2745720" cy="543600"/>
          </a:xfrm>
          <a:prstGeom prst="arc">
            <a:avLst>
              <a:gd name="adj1" fmla="val 11111298"/>
              <a:gd name="adj2" fmla="val 21217747"/>
            </a:avLst>
          </a:prstGeom>
          <a:noFill/>
          <a:ln w="12600">
            <a:solidFill>
              <a:schemeClr val="accent4">
                <a:lumMod val="60000"/>
                <a:lumOff val="40000"/>
              </a:schemeClr>
            </a:solidFill>
            <a:custDash>
              <a:ds d="300000" sp="100000"/>
            </a:custDash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50" name="CustomShape 18"/>
          <p:cNvSpPr/>
          <p:nvPr/>
        </p:nvSpPr>
        <p:spPr>
          <a:xfrm rot="20113200">
            <a:off x="6214680" y="3503160"/>
            <a:ext cx="677520" cy="3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2c97b1"/>
                </a:solidFill>
                <a:latin typeface="Felt Tip"/>
              </a:rPr>
              <a:t>HTTP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351" name="CustomShape 19"/>
          <p:cNvSpPr/>
          <p:nvPr/>
        </p:nvSpPr>
        <p:spPr>
          <a:xfrm rot="3753000">
            <a:off x="4372920" y="3438720"/>
            <a:ext cx="1347480" cy="673200"/>
          </a:xfrm>
          <a:prstGeom prst="arc">
            <a:avLst>
              <a:gd name="adj1" fmla="val 11560887"/>
              <a:gd name="adj2" fmla="val 19191620"/>
            </a:avLst>
          </a:prstGeom>
          <a:noFill/>
          <a:ln>
            <a:round/>
            <a:head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52" name="CustomShape 20"/>
          <p:cNvSpPr/>
          <p:nvPr/>
        </p:nvSpPr>
        <p:spPr>
          <a:xfrm rot="20350200">
            <a:off x="4709160" y="3689280"/>
            <a:ext cx="677520" cy="3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91440" bIns="91440" anchor="ctr"/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2c97b1"/>
                </a:solidFill>
                <a:latin typeface="Felt Tip"/>
              </a:rPr>
              <a:t>3G/LTE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353" name="CustomShape 21"/>
          <p:cNvSpPr/>
          <p:nvPr/>
        </p:nvSpPr>
        <p:spPr>
          <a:xfrm>
            <a:off x="385920" y="50040"/>
            <a:ext cx="822924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2400" spc="-1" strike="noStrike">
                <a:solidFill>
                  <a:srgbClr val="20343a"/>
                </a:solidFill>
                <a:latin typeface="CA Sans"/>
              </a:rPr>
              <a:t>Übung 2 – Internet of Things – Temperatur und LEDs</a:t>
            </a:r>
            <a:endParaRPr b="0" lang="de-DE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302" dur="indefinite" restart="never" nodeType="tmRoot">
          <p:childTnLst>
            <p:seq>
              <p:cTn id="303" dur="indefinite" nodeType="mainSeq">
                <p:childTnLst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3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8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3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8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3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8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3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8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3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8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3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8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3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6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457200" y="157680"/>
            <a:ext cx="8229240" cy="424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Übung 2 - ESPlorer…</a:t>
            </a:r>
            <a:endParaRPr b="0" lang="en-US" sz="24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355" name="TextShape 2"/>
          <p:cNvSpPr txBox="1"/>
          <p:nvPr/>
        </p:nvSpPr>
        <p:spPr>
          <a:xfrm>
            <a:off x="459360" y="1046160"/>
            <a:ext cx="8224560" cy="338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356" name="TextShape 3"/>
          <p:cNvSpPr txBox="1"/>
          <p:nvPr/>
        </p:nvSpPr>
        <p:spPr>
          <a:xfrm>
            <a:off x="459720" y="4443480"/>
            <a:ext cx="8224560" cy="199800"/>
          </a:xfrm>
          <a:prstGeom prst="rect">
            <a:avLst/>
          </a:prstGeom>
          <a:noFill/>
          <a:ln>
            <a:noFill/>
          </a:ln>
        </p:spPr>
        <p:txBody>
          <a:bodyPr bIns="0"/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pic>
        <p:nvPicPr>
          <p:cNvPr id="357" name="Picture 4" descr=""/>
          <p:cNvPicPr/>
          <p:nvPr/>
        </p:nvPicPr>
        <p:blipFill>
          <a:blip r:embed="rId1"/>
          <a:stretch/>
        </p:blipFill>
        <p:spPr>
          <a:xfrm>
            <a:off x="933480" y="548280"/>
            <a:ext cx="7276680" cy="433980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385920" y="157680"/>
            <a:ext cx="8229240" cy="424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Zusammenfassung</a:t>
            </a:r>
            <a:endParaRPr b="0" lang="en-US" sz="24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359" name="TextShape 2"/>
          <p:cNvSpPr txBox="1"/>
          <p:nvPr/>
        </p:nvSpPr>
        <p:spPr>
          <a:xfrm>
            <a:off x="375840" y="1046160"/>
            <a:ext cx="8224560" cy="3385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Das Internet der Dinge besteht aus einer Vielzahl von Technologien: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lvl="1" marL="679320" indent="-28548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Arial"/>
              <a:buChar char="–"/>
            </a:pPr>
            <a:r>
              <a:rPr b="0" lang="en-US" sz="1800" spc="-1" strike="noStrike">
                <a:solidFill>
                  <a:srgbClr val="20343a"/>
                </a:solidFill>
                <a:latin typeface="CA Sans"/>
              </a:rPr>
              <a:t>Elektronik, Sensoren und Aktoren, Microcontroller und Programmiersprachen</a:t>
            </a:r>
            <a:endParaRPr b="0" lang="en-US" sz="1800" spc="-1" strike="noStrike">
              <a:solidFill>
                <a:srgbClr val="20343a"/>
              </a:solidFill>
              <a:latin typeface="CA Sans"/>
            </a:endParaRPr>
          </a:p>
          <a:p>
            <a:pPr marL="343080" indent="-34272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Wir haben uns angeschaut: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lvl="1" marL="679320" indent="-28548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Arial"/>
              <a:buChar char="–"/>
            </a:pPr>
            <a:r>
              <a:rPr b="0" lang="en-US" sz="1800" spc="-1" strike="noStrike">
                <a:solidFill>
                  <a:srgbClr val="20343a"/>
                </a:solidFill>
                <a:latin typeface="CA Sans"/>
              </a:rPr>
              <a:t>Microcontroller</a:t>
            </a:r>
            <a:endParaRPr b="0" lang="en-US" sz="1800" spc="-1" strike="noStrike">
              <a:solidFill>
                <a:srgbClr val="20343a"/>
              </a:solidFill>
              <a:latin typeface="CA Sans"/>
            </a:endParaRPr>
          </a:p>
          <a:p>
            <a:pPr lvl="1" marL="679320" indent="-28548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Arial"/>
              <a:buChar char="–"/>
            </a:pPr>
            <a:r>
              <a:rPr b="0" lang="en-US" sz="1800" spc="-1" strike="noStrike">
                <a:solidFill>
                  <a:srgbClr val="20343a"/>
                </a:solidFill>
                <a:latin typeface="CA Sans"/>
              </a:rPr>
              <a:t>Aktoren (NeoPixel) und Sensoren (Temperatursensor)</a:t>
            </a:r>
            <a:endParaRPr b="0" lang="en-US" sz="1800" spc="-1" strike="noStrike">
              <a:solidFill>
                <a:srgbClr val="20343a"/>
              </a:solidFill>
              <a:latin typeface="CA Sans"/>
            </a:endParaRPr>
          </a:p>
          <a:p>
            <a:pPr lvl="1" marL="679320" indent="-28548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Arial"/>
              <a:buChar char="–"/>
            </a:pPr>
            <a:r>
              <a:rPr b="0" lang="en-US" sz="1800" spc="-1" strike="noStrike">
                <a:solidFill>
                  <a:srgbClr val="20343a"/>
                </a:solidFill>
                <a:latin typeface="CA Sans"/>
              </a:rPr>
              <a:t>(Micro)Python</a:t>
            </a:r>
            <a:endParaRPr b="0" lang="en-US" sz="1800" spc="-1" strike="noStrike">
              <a:solidFill>
                <a:srgbClr val="20343a"/>
              </a:solidFill>
              <a:latin typeface="CA Sans"/>
            </a:endParaRPr>
          </a:p>
          <a:p>
            <a:pPr lvl="1" marL="679320" indent="-28548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Arial"/>
              <a:buChar char="–"/>
            </a:pPr>
            <a:r>
              <a:rPr b="0" lang="en-US" sz="1800" spc="-1" strike="noStrike">
                <a:solidFill>
                  <a:srgbClr val="20343a"/>
                </a:solidFill>
                <a:latin typeface="CA Sans"/>
              </a:rPr>
              <a:t>MQTT</a:t>
            </a:r>
            <a:endParaRPr b="0" lang="en-US" sz="1800" spc="-1" strike="noStrike">
              <a:solidFill>
                <a:srgbClr val="20343a"/>
              </a:solidFill>
              <a:latin typeface="CA Sans"/>
            </a:endParaRPr>
          </a:p>
          <a:p>
            <a:pPr marL="343080" indent="-342720">
              <a:lnSpc>
                <a:spcPct val="100000"/>
              </a:lnSpc>
              <a:spcAft>
                <a:spcPts val="601"/>
              </a:spcAft>
              <a:buClr>
                <a:srgbClr val="20343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Und was wir mit diesen, relativ einfachen Mitteln schon erreichen können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  <p:transition spd="med">
    <p:fade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Picture 21" descr=""/>
          <p:cNvPicPr/>
          <p:nvPr/>
        </p:nvPicPr>
        <p:blipFill>
          <a:blip r:embed="rId1"/>
          <a:stretch/>
        </p:blipFill>
        <p:spPr>
          <a:xfrm>
            <a:off x="0" y="2520"/>
            <a:ext cx="9139320" cy="5145840"/>
          </a:xfrm>
          <a:prstGeom prst="rect">
            <a:avLst/>
          </a:prstGeom>
          <a:ln>
            <a:noFill/>
          </a:ln>
        </p:spPr>
      </p:pic>
      <p:sp>
        <p:nvSpPr>
          <p:cNvPr id="361" name="CustomShape 1"/>
          <p:cNvSpPr/>
          <p:nvPr/>
        </p:nvSpPr>
        <p:spPr>
          <a:xfrm>
            <a:off x="393840" y="4874760"/>
            <a:ext cx="526680" cy="25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2" name="Picture 5" descr=""/>
          <p:cNvPicPr/>
          <p:nvPr/>
        </p:nvPicPr>
        <p:blipFill>
          <a:blip r:embed="rId2"/>
          <a:stretch/>
        </p:blipFill>
        <p:spPr>
          <a:xfrm>
            <a:off x="8288640" y="4724640"/>
            <a:ext cx="437400" cy="362880"/>
          </a:xfrm>
          <a:prstGeom prst="rect">
            <a:avLst/>
          </a:prstGeom>
          <a:ln>
            <a:noFill/>
          </a:ln>
        </p:spPr>
      </p:pic>
      <p:sp>
        <p:nvSpPr>
          <p:cNvPr id="363" name="CustomShape 2"/>
          <p:cNvSpPr/>
          <p:nvPr/>
        </p:nvSpPr>
        <p:spPr>
          <a:xfrm>
            <a:off x="1251720" y="4920840"/>
            <a:ext cx="6648840" cy="22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700" spc="-1" strike="noStrike" cap="all">
                <a:solidFill>
                  <a:srgbClr val="d0d8d8"/>
                </a:solidFill>
                <a:latin typeface="Calibri"/>
                <a:ea typeface="Arial Unicode MS"/>
              </a:rPr>
              <a:t>© 2016 CA. All rights reserved.</a:t>
            </a:r>
            <a:endParaRPr b="0" lang="de-DE" sz="700" spc="-1" strike="noStrike">
              <a:latin typeface="Arial"/>
            </a:endParaRPr>
          </a:p>
        </p:txBody>
      </p:sp>
      <p:sp>
        <p:nvSpPr>
          <p:cNvPr id="364" name="CustomShape 3"/>
          <p:cNvSpPr/>
          <p:nvPr/>
        </p:nvSpPr>
        <p:spPr>
          <a:xfrm>
            <a:off x="2353320" y="4215960"/>
            <a:ext cx="6455880" cy="79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 algn="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20343a"/>
              </a:buClr>
              <a:buFont typeface="Wingdings" charset="2"/>
              <a:buChar char=""/>
            </a:pPr>
            <a:r>
              <a:rPr b="1" lang="de-DE" sz="3600" spc="-1" strike="noStrike">
                <a:solidFill>
                  <a:srgbClr val="ffffff"/>
                </a:solidFill>
                <a:latin typeface="CA Sans"/>
              </a:rPr>
              <a:t>CA Technologies</a:t>
            </a:r>
            <a:endParaRPr b="0" lang="de-DE" sz="3600" spc="-1" strike="noStrike">
              <a:latin typeface="Arial"/>
            </a:endParaRPr>
          </a:p>
        </p:txBody>
      </p:sp>
    </p:spTree>
  </p:cSld>
  <p:transition>
    <p:fade thruBlk="true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259" name="CustomShape 1"/>
          <p:cNvSpPr/>
          <p:nvPr/>
        </p:nvSpPr>
        <p:spPr>
          <a:xfrm>
            <a:off x="393840" y="4874760"/>
            <a:ext cx="526680" cy="25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E2E4BB99-4F8B-4A4B-B320-EEFBEB8BA50B}" type="slidenum">
              <a:rPr b="0" lang="de-DE" sz="700" spc="-1" strike="noStrike">
                <a:solidFill>
                  <a:srgbClr val="97a5ab"/>
                </a:solidFill>
                <a:latin typeface="Calibri"/>
                <a:ea typeface="Arial Unicode MS"/>
              </a:rPr>
              <a:t>&lt;Foliennummer&gt;</a:t>
            </a:fld>
            <a:endParaRPr b="0" lang="de-DE" sz="700" spc="-1" strike="noStrike">
              <a:latin typeface="Arial"/>
            </a:endParaRPr>
          </a:p>
        </p:txBody>
      </p:sp>
      <p:pic>
        <p:nvPicPr>
          <p:cNvPr id="260" name="Picture 7" descr=""/>
          <p:cNvPicPr/>
          <p:nvPr/>
        </p:nvPicPr>
        <p:blipFill>
          <a:blip r:embed="rId2"/>
          <a:stretch/>
        </p:blipFill>
        <p:spPr>
          <a:xfrm>
            <a:off x="8288640" y="4725000"/>
            <a:ext cx="437400" cy="362880"/>
          </a:xfrm>
          <a:prstGeom prst="rect">
            <a:avLst/>
          </a:prstGeom>
          <a:ln>
            <a:noFill/>
          </a:ln>
        </p:spPr>
      </p:pic>
    </p:spTree>
  </p:cSld>
  <p:transition>
    <p:fade thruBlk="true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384840" y="157680"/>
            <a:ext cx="8229240" cy="424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20343a"/>
                </a:solidFill>
                <a:latin typeface="CA Sans"/>
              </a:rPr>
              <a:t>Internet of Things </a:t>
            </a: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zum Anfassen</a:t>
            </a:r>
            <a:endParaRPr b="0" lang="en-US" sz="24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441000" y="991440"/>
            <a:ext cx="4114440" cy="457200"/>
          </a:xfrm>
          <a:prstGeom prst="rect">
            <a:avLst/>
          </a:prstGeom>
          <a:solidFill>
            <a:srgbClr val="58676d"/>
          </a:solidFill>
          <a:ln>
            <a:noFill/>
          </a:ln>
        </p:spPr>
        <p:txBody>
          <a:bodyPr lIns="914400" bIns="137160" anchor="ctr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1600" spc="-1" strike="noStrike" cap="all">
                <a:solidFill>
                  <a:srgbClr val="ffffff"/>
                </a:solidFill>
                <a:latin typeface="CA Sans"/>
              </a:rPr>
              <a:t>Microcontroller: ESP8266</a:t>
            </a:r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63" name="TextShape 3"/>
          <p:cNvSpPr txBox="1"/>
          <p:nvPr/>
        </p:nvSpPr>
        <p:spPr>
          <a:xfrm>
            <a:off x="441000" y="1706040"/>
            <a:ext cx="4114440" cy="457200"/>
          </a:xfrm>
          <a:prstGeom prst="rect">
            <a:avLst/>
          </a:prstGeom>
          <a:solidFill>
            <a:srgbClr val="58676d"/>
          </a:solidFill>
          <a:ln>
            <a:noFill/>
          </a:ln>
        </p:spPr>
        <p:txBody>
          <a:bodyPr lIns="914400" bIns="137160" anchor="ctr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1600" spc="-1" strike="noStrike" cap="all">
                <a:solidFill>
                  <a:srgbClr val="ffffff"/>
                </a:solidFill>
                <a:latin typeface="CA Sans"/>
              </a:rPr>
              <a:t>(micro)python</a:t>
            </a:r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64" name="TextShape 4"/>
          <p:cNvSpPr txBox="1"/>
          <p:nvPr/>
        </p:nvSpPr>
        <p:spPr>
          <a:xfrm>
            <a:off x="441000" y="2420640"/>
            <a:ext cx="4114440" cy="457200"/>
          </a:xfrm>
          <a:prstGeom prst="rect">
            <a:avLst/>
          </a:prstGeom>
          <a:solidFill>
            <a:srgbClr val="58676d"/>
          </a:solidFill>
          <a:ln>
            <a:noFill/>
          </a:ln>
        </p:spPr>
        <p:txBody>
          <a:bodyPr lIns="914400" bIns="137160" anchor="ctr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1600" spc="-1" strike="noStrike" cap="all">
                <a:solidFill>
                  <a:srgbClr val="ffffff"/>
                </a:solidFill>
                <a:latin typeface="CA Sans"/>
              </a:rPr>
              <a:t>Temperatursensor DS18B20</a:t>
            </a:r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65" name="TextShape 5"/>
          <p:cNvSpPr txBox="1"/>
          <p:nvPr/>
        </p:nvSpPr>
        <p:spPr>
          <a:xfrm>
            <a:off x="441000" y="3850200"/>
            <a:ext cx="4114440" cy="457200"/>
          </a:xfrm>
          <a:prstGeom prst="rect">
            <a:avLst/>
          </a:prstGeom>
          <a:solidFill>
            <a:srgbClr val="58676d"/>
          </a:solidFill>
          <a:ln>
            <a:noFill/>
          </a:ln>
        </p:spPr>
        <p:txBody>
          <a:bodyPr lIns="914400" bIns="137160" anchor="ctr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1600" spc="-1" strike="noStrike" cap="all">
                <a:solidFill>
                  <a:srgbClr val="ffffff"/>
                </a:solidFill>
                <a:latin typeface="CA Sans"/>
              </a:rPr>
              <a:t>MQTT</a:t>
            </a:r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</p:txBody>
      </p:sp>
      <p:pic>
        <p:nvPicPr>
          <p:cNvPr id="266" name="Picture 2" descr=""/>
          <p:cNvPicPr/>
          <p:nvPr/>
        </p:nvPicPr>
        <p:blipFill>
          <a:blip r:embed="rId1"/>
          <a:stretch/>
        </p:blipFill>
        <p:spPr>
          <a:xfrm>
            <a:off x="6690600" y="498600"/>
            <a:ext cx="1923480" cy="1442520"/>
          </a:xfrm>
          <a:prstGeom prst="rect">
            <a:avLst/>
          </a:prstGeom>
          <a:ln>
            <a:noFill/>
          </a:ln>
        </p:spPr>
      </p:pic>
      <p:pic>
        <p:nvPicPr>
          <p:cNvPr id="267" name="Picture 4" descr=""/>
          <p:cNvPicPr/>
          <p:nvPr/>
        </p:nvPicPr>
        <p:blipFill>
          <a:blip r:embed="rId2"/>
          <a:stretch/>
        </p:blipFill>
        <p:spPr>
          <a:xfrm>
            <a:off x="7101000" y="3527280"/>
            <a:ext cx="1102680" cy="1102680"/>
          </a:xfrm>
          <a:prstGeom prst="rect">
            <a:avLst/>
          </a:prstGeom>
          <a:ln>
            <a:noFill/>
          </a:ln>
        </p:spPr>
      </p:pic>
      <p:pic>
        <p:nvPicPr>
          <p:cNvPr id="268" name="Picture 1" descr=""/>
          <p:cNvPicPr/>
          <p:nvPr/>
        </p:nvPicPr>
        <p:blipFill>
          <a:blip r:embed="rId3"/>
          <a:stretch/>
        </p:blipFill>
        <p:spPr>
          <a:xfrm>
            <a:off x="5138640" y="3014640"/>
            <a:ext cx="1362240" cy="698760"/>
          </a:xfrm>
          <a:prstGeom prst="rect">
            <a:avLst/>
          </a:prstGeom>
          <a:ln>
            <a:noFill/>
          </a:ln>
        </p:spPr>
      </p:pic>
      <p:pic>
        <p:nvPicPr>
          <p:cNvPr id="269" name="Picture 6" descr=""/>
          <p:cNvPicPr/>
          <p:nvPr/>
        </p:nvPicPr>
        <p:blipFill>
          <a:blip r:embed="rId4"/>
          <a:stretch/>
        </p:blipFill>
        <p:spPr>
          <a:xfrm>
            <a:off x="5098680" y="1409040"/>
            <a:ext cx="1051200" cy="1051200"/>
          </a:xfrm>
          <a:prstGeom prst="rect">
            <a:avLst/>
          </a:prstGeom>
          <a:ln>
            <a:noFill/>
          </a:ln>
        </p:spPr>
      </p:pic>
      <p:sp>
        <p:nvSpPr>
          <p:cNvPr id="270" name="TextShape 6"/>
          <p:cNvSpPr txBox="1"/>
          <p:nvPr/>
        </p:nvSpPr>
        <p:spPr>
          <a:xfrm>
            <a:off x="441000" y="3135600"/>
            <a:ext cx="4114440" cy="457200"/>
          </a:xfrm>
          <a:prstGeom prst="rect">
            <a:avLst/>
          </a:prstGeom>
          <a:solidFill>
            <a:srgbClr val="58676d"/>
          </a:solidFill>
          <a:ln>
            <a:noFill/>
          </a:ln>
        </p:spPr>
        <p:txBody>
          <a:bodyPr lIns="914400" bIns="137160" anchor="ctr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1600" spc="-1" strike="noStrike" cap="all">
                <a:solidFill>
                  <a:srgbClr val="ffffff"/>
                </a:solidFill>
                <a:latin typeface="CA Sans"/>
              </a:rPr>
              <a:t>Neopixel – die intelligente LED</a:t>
            </a:r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</p:txBody>
      </p:sp>
      <p:pic>
        <p:nvPicPr>
          <p:cNvPr id="271" name="Picture 8" descr=""/>
          <p:cNvPicPr/>
          <p:nvPr/>
        </p:nvPicPr>
        <p:blipFill>
          <a:blip r:embed="rId5"/>
          <a:stretch/>
        </p:blipFill>
        <p:spPr>
          <a:xfrm>
            <a:off x="7256520" y="2253600"/>
            <a:ext cx="791280" cy="791280"/>
          </a:xfrm>
          <a:prstGeom prst="rect">
            <a:avLst/>
          </a:prstGeom>
          <a:ln>
            <a:noFill/>
          </a:ln>
        </p:spPr>
      </p:pic>
      <p:sp>
        <p:nvSpPr>
          <p:cNvPr id="272" name="TextShape 7"/>
          <p:cNvSpPr txBox="1"/>
          <p:nvPr/>
        </p:nvSpPr>
        <p:spPr>
          <a:xfrm>
            <a:off x="441000" y="4561560"/>
            <a:ext cx="4114440" cy="457200"/>
          </a:xfrm>
          <a:prstGeom prst="rect">
            <a:avLst/>
          </a:prstGeom>
          <a:solidFill>
            <a:srgbClr val="58676d"/>
          </a:solidFill>
          <a:ln>
            <a:noFill/>
          </a:ln>
        </p:spPr>
        <p:txBody>
          <a:bodyPr lIns="914400" bIns="137160" anchor="ctr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1600" spc="-1" strike="noStrike" cap="all">
                <a:solidFill>
                  <a:srgbClr val="ffffff"/>
                </a:solidFill>
                <a:latin typeface="CA Sans"/>
              </a:rPr>
              <a:t>NodeRed</a:t>
            </a:r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</p:txBody>
      </p:sp>
      <p:pic>
        <p:nvPicPr>
          <p:cNvPr id="273" name="Picture 2" descr=""/>
          <p:cNvPicPr/>
          <p:nvPr/>
        </p:nvPicPr>
        <p:blipFill>
          <a:blip r:embed="rId6"/>
          <a:stretch/>
        </p:blipFill>
        <p:spPr>
          <a:xfrm>
            <a:off x="5496120" y="4458240"/>
            <a:ext cx="663840" cy="663840"/>
          </a:xfrm>
          <a:prstGeom prst="rect">
            <a:avLst/>
          </a:prstGeom>
          <a:ln>
            <a:noFill/>
          </a:ln>
        </p:spPr>
      </p:pic>
    </p:spTree>
  </p:cSld>
  <p:transition>
    <p:fade thruBlk="true"/>
  </p:transition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262">
                                            <p:txEl>
                                              <p:p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" dur="500"/>
                                        <p:tgtEl>
                                          <p:spTgt spid="263">
                                            <p:txEl>
                                              <p:p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500"/>
                                        <p:tgtEl>
                                          <p:spTgt spid="264">
                                            <p:txEl>
                                              <p:p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" dur="500"/>
                                        <p:tgtEl>
                                          <p:spTgt spid="270">
                                            <p:txEl>
                                              <p:pRg st="0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" dur="500"/>
                                        <p:tgtEl>
                                          <p:spTgt spid="265">
                                            <p:txEl>
                                              <p:pRg st="0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6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" dur="500"/>
                                        <p:tgtEl>
                                          <p:spTgt spid="27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4" descr=""/>
          <p:cNvPicPr/>
          <p:nvPr/>
        </p:nvPicPr>
        <p:blipFill>
          <a:blip r:embed="rId1"/>
          <a:stretch/>
        </p:blipFill>
        <p:spPr>
          <a:xfrm>
            <a:off x="4572000" y="1170000"/>
            <a:ext cx="5741640" cy="2562840"/>
          </a:xfrm>
          <a:prstGeom prst="rect">
            <a:avLst/>
          </a:prstGeom>
          <a:ln>
            <a:noFill/>
          </a:ln>
        </p:spPr>
      </p:pic>
      <p:sp>
        <p:nvSpPr>
          <p:cNvPr id="275" name="TextShape 1"/>
          <p:cNvSpPr txBox="1"/>
          <p:nvPr/>
        </p:nvSpPr>
        <p:spPr>
          <a:xfrm>
            <a:off x="457200" y="157680"/>
            <a:ext cx="8229240" cy="424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Microcontroller ESP8266 - </a:t>
            </a:r>
            <a:r>
              <a:rPr b="0" i="1" lang="en-US" sz="2400" spc="-1" strike="noStrike">
                <a:solidFill>
                  <a:srgbClr val="20343a"/>
                </a:solidFill>
                <a:latin typeface="CA Sans"/>
              </a:rPr>
              <a:t>Ein</a:t>
            </a: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 IoT Beispiel</a:t>
            </a:r>
            <a:endParaRPr b="0" lang="en-US" sz="24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276" name="TextShape 2"/>
          <p:cNvSpPr txBox="1"/>
          <p:nvPr/>
        </p:nvSpPr>
        <p:spPr>
          <a:xfrm>
            <a:off x="459360" y="1046160"/>
            <a:ext cx="4400280" cy="338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Low power 32bit Microcontroller der chinesischen Firma Espressif</a:t>
            </a:r>
            <a:endParaRPr b="0" lang="en-US" sz="2400" spc="-1" strike="noStrike">
              <a:solidFill>
                <a:srgbClr val="20343a"/>
              </a:solidFill>
              <a:latin typeface="CA Sans"/>
            </a:endParaRPr>
          </a:p>
          <a:p>
            <a:pPr lvl="1" marL="679320" indent="-28548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Sehr klein!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lvl="1" marL="679320" indent="-28548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WLAN integriert, bis zu 12 I/O Ports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lvl="1" marL="679320" indent="-28548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Riesige Community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lvl="1" marL="679320" indent="-28548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Unterstützt von der Arduino IDE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lvl="1" marL="679320" indent="-28548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Unterstützt LUA, </a:t>
            </a:r>
            <a:r>
              <a:rPr b="1" lang="en-US" sz="2000" spc="-1" strike="noStrike">
                <a:solidFill>
                  <a:srgbClr val="20343a"/>
                </a:solidFill>
                <a:latin typeface="CA Sans"/>
              </a:rPr>
              <a:t>MicroPython</a:t>
            </a: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, Arduino/C++, …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lvl="1" marL="679320" indent="-28548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1" lang="en-US" sz="2000" spc="-1" strike="noStrike">
                <a:solidFill>
                  <a:srgbClr val="ff0000"/>
                </a:solidFill>
                <a:latin typeface="CA Sans"/>
              </a:rPr>
              <a:t>Ab 3€!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77" name="TextShape 3"/>
          <p:cNvSpPr txBox="1"/>
          <p:nvPr/>
        </p:nvSpPr>
        <p:spPr>
          <a:xfrm>
            <a:off x="459720" y="4443480"/>
            <a:ext cx="8224560" cy="353520"/>
          </a:xfrm>
          <a:prstGeom prst="rect">
            <a:avLst/>
          </a:prstGeom>
          <a:noFill/>
          <a:ln>
            <a:noFill/>
          </a:ln>
        </p:spPr>
        <p:txBody>
          <a:bodyPr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8676d"/>
                </a:solidFill>
                <a:latin typeface="CA Sans"/>
              </a:rPr>
              <a:t>https://de.wikipedia.org/wiki/ESP8266</a:t>
            </a:r>
            <a:endParaRPr b="0" lang="en-US" sz="1000" spc="-1" strike="noStrike">
              <a:solidFill>
                <a:srgbClr val="20343a"/>
              </a:solidFill>
              <a:latin typeface="CA Sans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8676d"/>
                </a:solidFill>
                <a:latin typeface="CA Sans"/>
              </a:rPr>
              <a:t>https://espressif.com/</a:t>
            </a:r>
            <a:endParaRPr b="0" lang="en-US" sz="10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  <p:transition>
    <p:fade thruBlk="true"/>
  </p:transition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65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" dur="500" fill="hold"/>
                                        <p:tgtEl>
                                          <p:spTgt spid="276">
                                            <p:txEl>
                                              <p:pRg st="65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" dur="500" fill="hold"/>
                                        <p:tgtEl>
                                          <p:spTgt spid="276">
                                            <p:txEl>
                                              <p:pRg st="65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77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5" dur="500" fill="hold"/>
                                        <p:tgtEl>
                                          <p:spTgt spid="276">
                                            <p:txEl>
                                              <p:pRg st="77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6" dur="500" fill="hold"/>
                                        <p:tgtEl>
                                          <p:spTgt spid="276">
                                            <p:txEl>
                                              <p:pRg st="77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14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1" dur="500" fill="hold"/>
                                        <p:tgtEl>
                                          <p:spTgt spid="276">
                                            <p:txEl>
                                              <p:pRg st="114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" dur="500" fill="hold"/>
                                        <p:tgtEl>
                                          <p:spTgt spid="276">
                                            <p:txEl>
                                              <p:pRg st="114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32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" dur="500" fill="hold"/>
                                        <p:tgtEl>
                                          <p:spTgt spid="276">
                                            <p:txEl>
                                              <p:pRg st="132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" dur="500" fill="hold"/>
                                        <p:tgtEl>
                                          <p:spTgt spid="276">
                                            <p:txEl>
                                              <p:pRg st="132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64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3" dur="500" fill="hold"/>
                                        <p:tgtEl>
                                          <p:spTgt spid="276">
                                            <p:txEl>
                                              <p:pRg st="164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4" dur="500" fill="hold"/>
                                        <p:tgtEl>
                                          <p:spTgt spid="276">
                                            <p:txEl>
                                              <p:pRg st="164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209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9" dur="500" fill="hold"/>
                                        <p:tgtEl>
                                          <p:spTgt spid="276">
                                            <p:txEl>
                                              <p:pRg st="209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0" dur="500" fill="hold"/>
                                        <p:tgtEl>
                                          <p:spTgt spid="276">
                                            <p:txEl>
                                              <p:pRg st="209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457200" y="157680"/>
            <a:ext cx="8229240" cy="424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Python (und MicroPython)</a:t>
            </a:r>
            <a:endParaRPr b="0" lang="en-US" sz="24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337680" y="1046160"/>
            <a:ext cx="8468280" cy="338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Interpretierte höhere Programmiersprache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lvl="1" marL="679320" indent="-28548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Interpreter: (im Gegensatz zu Assemblern oder Compilern) liest einen Quellcode ein, analysiert ihn und führt ihn direkt aus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Möchte einen gut lesbaren, knappen Programmierstil fördern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lvl="1" marL="679320" indent="-28548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z.B. wird der Code durch Einrückungen strukturiert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Offenes, gemeinschaftliches Entwicklungsmodell (Python Software Foundation)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Gilt als einfach zu erlernen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1" lang="en-US" sz="2000" spc="-1" strike="noStrike">
                <a:solidFill>
                  <a:srgbClr val="20343a"/>
                </a:solidFill>
                <a:latin typeface="CA Sans"/>
              </a:rPr>
              <a:t>MicroPython</a:t>
            </a: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 (Damien George)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lvl="1" marL="679320" indent="-28548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Portierung von Python auf Microcontroller, Kickstarter Kampagne von 2013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80" name="TextShape 3"/>
          <p:cNvSpPr txBox="1"/>
          <p:nvPr/>
        </p:nvSpPr>
        <p:spPr>
          <a:xfrm>
            <a:off x="459720" y="4443480"/>
            <a:ext cx="8224560" cy="199800"/>
          </a:xfrm>
          <a:prstGeom prst="rect">
            <a:avLst/>
          </a:prstGeom>
          <a:noFill/>
          <a:ln>
            <a:noFill/>
          </a:ln>
        </p:spPr>
        <p:txBody>
          <a:bodyPr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8676d"/>
                </a:solidFill>
                <a:latin typeface="CA Sans"/>
              </a:rPr>
              <a:t>https://de.wikipedia.org/wiki/Python_(Programmiersprache)</a:t>
            </a:r>
            <a:endParaRPr b="0" lang="en-US" sz="1000" spc="-1" strike="noStrike">
              <a:solidFill>
                <a:srgbClr val="20343a"/>
              </a:solidFill>
              <a:latin typeface="CA Sans"/>
            </a:endParaRPr>
          </a:p>
        </p:txBody>
      </p:sp>
      <p:pic>
        <p:nvPicPr>
          <p:cNvPr id="281" name="Picture 2" descr=""/>
          <p:cNvPicPr/>
          <p:nvPr/>
        </p:nvPicPr>
        <p:blipFill>
          <a:blip r:embed="rId1"/>
          <a:stretch/>
        </p:blipFill>
        <p:spPr>
          <a:xfrm>
            <a:off x="5166720" y="265320"/>
            <a:ext cx="3180960" cy="780840"/>
          </a:xfrm>
          <a:prstGeom prst="rect">
            <a:avLst/>
          </a:prstGeom>
          <a:ln>
            <a:noFill/>
          </a:ln>
        </p:spPr>
      </p:pic>
    </p:spTree>
  </p:cSld>
  <p:transition>
    <p:fade thruBlk="true"/>
  </p:transition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7" dur="500" fill="hold"/>
                                        <p:tgtEl>
                                          <p:spTgt spid="279">
                                            <p:txEl>
                                              <p:pRg st="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" dur="500" fill="hold"/>
                                        <p:tgtEl>
                                          <p:spTgt spid="279">
                                            <p:txEl>
                                              <p:pRg st="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41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1" dur="500" fill="hold"/>
                                        <p:tgtEl>
                                          <p:spTgt spid="279">
                                            <p:txEl>
                                              <p:pRg st="41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2" dur="500" fill="hold"/>
                                        <p:tgtEl>
                                          <p:spTgt spid="279">
                                            <p:txEl>
                                              <p:pRg st="41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165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7" dur="500" fill="hold"/>
                                        <p:tgtEl>
                                          <p:spTgt spid="279">
                                            <p:txEl>
                                              <p:pRg st="165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8" dur="500" fill="hold"/>
                                        <p:tgtEl>
                                          <p:spTgt spid="279">
                                            <p:txEl>
                                              <p:pRg st="165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224" end="2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1" dur="500" fill="hold"/>
                                        <p:tgtEl>
                                          <p:spTgt spid="279">
                                            <p:txEl>
                                              <p:pRg st="224" end="27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2" dur="500" fill="hold"/>
                                        <p:tgtEl>
                                          <p:spTgt spid="279">
                                            <p:txEl>
                                              <p:pRg st="224" end="27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275" end="3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7" dur="500" fill="hold"/>
                                        <p:tgtEl>
                                          <p:spTgt spid="279">
                                            <p:txEl>
                                              <p:pRg st="275" end="35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8" dur="500" fill="hold"/>
                                        <p:tgtEl>
                                          <p:spTgt spid="279">
                                            <p:txEl>
                                              <p:pRg st="275" end="35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351" end="3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3" dur="500" fill="hold"/>
                                        <p:tgtEl>
                                          <p:spTgt spid="279">
                                            <p:txEl>
                                              <p:pRg st="351" end="38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4" dur="500" fill="hold"/>
                                        <p:tgtEl>
                                          <p:spTgt spid="279">
                                            <p:txEl>
                                              <p:pRg st="351" end="38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380" end="4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9" dur="500" fill="hold"/>
                                        <p:tgtEl>
                                          <p:spTgt spid="279">
                                            <p:txEl>
                                              <p:pRg st="380" end="40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0" dur="500" fill="hold"/>
                                        <p:tgtEl>
                                          <p:spTgt spid="279">
                                            <p:txEl>
                                              <p:pRg st="380" end="40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408" end="4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3" dur="500" fill="hold"/>
                                        <p:tgtEl>
                                          <p:spTgt spid="279">
                                            <p:txEl>
                                              <p:pRg st="408" end="48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4" dur="500" fill="hold"/>
                                        <p:tgtEl>
                                          <p:spTgt spid="279">
                                            <p:txEl>
                                              <p:pRg st="408" end="48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2" descr=""/>
          <p:cNvPicPr/>
          <p:nvPr/>
        </p:nvPicPr>
        <p:blipFill>
          <a:blip r:embed="rId1"/>
          <a:stretch/>
        </p:blipFill>
        <p:spPr>
          <a:xfrm>
            <a:off x="5090040" y="2422800"/>
            <a:ext cx="2777040" cy="2152800"/>
          </a:xfrm>
          <a:prstGeom prst="rect">
            <a:avLst/>
          </a:prstGeom>
          <a:ln>
            <a:noFill/>
          </a:ln>
        </p:spPr>
      </p:pic>
      <p:sp>
        <p:nvSpPr>
          <p:cNvPr id="283" name="TextShape 1"/>
          <p:cNvSpPr txBox="1"/>
          <p:nvPr/>
        </p:nvSpPr>
        <p:spPr>
          <a:xfrm>
            <a:off x="457200" y="157680"/>
            <a:ext cx="8229240" cy="424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Temperatursensor DS18B20</a:t>
            </a:r>
            <a:endParaRPr b="0" lang="en-US" sz="24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284" name="TextShape 2"/>
          <p:cNvSpPr txBox="1"/>
          <p:nvPr/>
        </p:nvSpPr>
        <p:spPr>
          <a:xfrm>
            <a:off x="459360" y="756720"/>
            <a:ext cx="8224560" cy="338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Digitaler Temperatursensor (</a:t>
            </a:r>
            <a:r>
              <a:rPr b="0" lang="en-US" sz="1600" spc="-1" strike="noStrike">
                <a:solidFill>
                  <a:srgbClr val="20343a"/>
                </a:solidFill>
                <a:latin typeface="CA Sans"/>
              </a:rPr>
              <a:t>±0.5%, -10°C … +85°C)</a:t>
            </a:r>
            <a:endParaRPr b="0" lang="en-US" sz="1600" spc="-1" strike="noStrike">
              <a:solidFill>
                <a:srgbClr val="20343a"/>
              </a:solidFill>
              <a:latin typeface="CA Sans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1-Wire Bus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lvl="1" marL="679320" indent="-28548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Eine Leitung, bis zu 100 Sensoren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lvl="1" marL="679320" indent="-28548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Keine Programmierung notwendig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lvl="1" marL="679320" indent="-28548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bis ca. 100m Kabellänge, 3,3V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85" name="TextShape 3"/>
          <p:cNvSpPr txBox="1"/>
          <p:nvPr/>
        </p:nvSpPr>
        <p:spPr>
          <a:xfrm>
            <a:off x="459720" y="4443480"/>
            <a:ext cx="8224560" cy="353520"/>
          </a:xfrm>
          <a:prstGeom prst="rect">
            <a:avLst/>
          </a:prstGeom>
          <a:noFill/>
          <a:ln>
            <a:noFill/>
          </a:ln>
        </p:spPr>
        <p:txBody>
          <a:bodyPr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8676d"/>
                </a:solidFill>
                <a:latin typeface="CA Sans"/>
              </a:rPr>
              <a:t>http://datasheets.maximintegrated.com/en/ds/DS18B20.pdf</a:t>
            </a:r>
            <a:endParaRPr b="0" lang="en-US" sz="1000" spc="-1" strike="noStrike">
              <a:solidFill>
                <a:srgbClr val="20343a"/>
              </a:solidFill>
              <a:latin typeface="CA Sans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58676d"/>
                </a:solidFill>
                <a:latin typeface="CA Sans"/>
              </a:rPr>
              <a:t>https://de.wikipedia.org/wiki/1-Wire</a:t>
            </a:r>
            <a:endParaRPr b="0" lang="en-US" sz="1000" spc="-1" strike="noStrike">
              <a:solidFill>
                <a:srgbClr val="20343a"/>
              </a:solidFill>
              <a:latin typeface="CA Sans"/>
            </a:endParaRPr>
          </a:p>
        </p:txBody>
      </p:sp>
      <p:pic>
        <p:nvPicPr>
          <p:cNvPr id="286" name="Picture 4" descr=""/>
          <p:cNvPicPr/>
          <p:nvPr/>
        </p:nvPicPr>
        <p:blipFill>
          <a:blip r:embed="rId2"/>
          <a:stretch/>
        </p:blipFill>
        <p:spPr>
          <a:xfrm>
            <a:off x="6297480" y="277560"/>
            <a:ext cx="2594160" cy="2460960"/>
          </a:xfrm>
          <a:prstGeom prst="rect">
            <a:avLst/>
          </a:prstGeom>
          <a:ln>
            <a:noFill/>
          </a:ln>
        </p:spPr>
      </p:pic>
      <p:pic>
        <p:nvPicPr>
          <p:cNvPr id="287" name="Picture 6" descr=""/>
          <p:cNvPicPr/>
          <p:nvPr/>
        </p:nvPicPr>
        <p:blipFill>
          <a:blip r:embed="rId3"/>
          <a:stretch/>
        </p:blipFill>
        <p:spPr>
          <a:xfrm>
            <a:off x="1204920" y="2997720"/>
            <a:ext cx="3139200" cy="1445400"/>
          </a:xfrm>
          <a:prstGeom prst="rect">
            <a:avLst/>
          </a:prstGeom>
          <a:ln>
            <a:noFill/>
          </a:ln>
        </p:spPr>
      </p:pic>
    </p:spTree>
  </p:cSld>
  <p:transition>
    <p:fade thruBlk="true"/>
  </p:transition>
  <p:timing>
    <p:tnLst>
      <p:par>
        <p:cTn id="155" dur="indefinite" restart="never" nodeType="tmRoot">
          <p:childTnLst>
            <p:seq>
              <p:cTn id="1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457200" y="157680"/>
            <a:ext cx="8229240" cy="424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NeoPixel – Die intelligente LED</a:t>
            </a:r>
            <a:endParaRPr b="0" lang="en-US" sz="24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459720" y="4443480"/>
            <a:ext cx="8224560" cy="2938680"/>
          </a:xfrm>
          <a:prstGeom prst="rect">
            <a:avLst/>
          </a:prstGeom>
          <a:noFill/>
          <a:ln>
            <a:noFill/>
          </a:ln>
        </p:spPr>
        <p:txBody>
          <a:bodyPr bIns="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20343a"/>
                </a:solidFill>
                <a:latin typeface="CA Sans"/>
              </a:rPr>
              <a:t>https://www.heise.de/developer/artikel/Von-Erleuchtungen-und-Lichterketten-3277261.html</a:t>
            </a:r>
            <a:endParaRPr b="0" lang="en-US" sz="1000" spc="-1" strike="noStrike">
              <a:solidFill>
                <a:srgbClr val="20343a"/>
              </a:solidFill>
              <a:latin typeface="CA Sans"/>
            </a:endParaRPr>
          </a:p>
        </p:txBody>
      </p:sp>
      <p:sp>
        <p:nvSpPr>
          <p:cNvPr id="290" name="TextShape 3"/>
          <p:cNvSpPr txBox="1"/>
          <p:nvPr/>
        </p:nvSpPr>
        <p:spPr>
          <a:xfrm>
            <a:off x="458640" y="1046160"/>
            <a:ext cx="5439240" cy="3385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Je eine rote, grüne und blaue (RGB) LED sowie ein Logikbaustein auf 5x5mm (5050 SMD LED)</a:t>
            </a:r>
            <a:r>
              <a:rPr b="0" lang="en-US" sz="2000" spc="-1" strike="noStrike">
                <a:solidFill>
                  <a:srgbClr val="000000"/>
                </a:solidFill>
                <a:latin typeface="CA Sans"/>
              </a:rPr>
              <a:t> 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Logikbaustein WS2812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lvl="1" marL="679320" indent="-28548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Taktgeber, Signalmodellierung/-verstärkung, Signalein- und -ausgang, 3-Kanalsteuerung (zum LEDs ansteuern)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Viele Bauformen (Streifen, Ring, Matrix, Einzel, …)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4 Anschlüsse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lvl="1" marL="679320" indent="-285480">
              <a:lnSpc>
                <a:spcPct val="100000"/>
              </a:lnSpc>
              <a:spcBef>
                <a:spcPts val="601"/>
              </a:spcBef>
              <a:buClr>
                <a:srgbClr val="20343a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Plus (V</a:t>
            </a:r>
            <a:r>
              <a:rPr b="0" lang="en-US" sz="2000" spc="-1" strike="noStrike" baseline="-25000">
                <a:solidFill>
                  <a:srgbClr val="20343a"/>
                </a:solidFill>
                <a:latin typeface="CA Sans"/>
              </a:rPr>
              <a:t>cc</a:t>
            </a: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), Minus (GND), Data in &amp; Data out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pic>
        <p:nvPicPr>
          <p:cNvPr id="291" name="Picture 8" descr=""/>
          <p:cNvPicPr/>
          <p:nvPr/>
        </p:nvPicPr>
        <p:blipFill>
          <a:blip r:embed="rId1"/>
          <a:stretch/>
        </p:blipFill>
        <p:spPr>
          <a:xfrm>
            <a:off x="6268680" y="66600"/>
            <a:ext cx="2742840" cy="1803240"/>
          </a:xfrm>
          <a:prstGeom prst="rect">
            <a:avLst/>
          </a:prstGeom>
          <a:ln>
            <a:noFill/>
          </a:ln>
        </p:spPr>
      </p:pic>
      <p:pic>
        <p:nvPicPr>
          <p:cNvPr id="292" name="Picture 4" descr=""/>
          <p:cNvPicPr/>
          <p:nvPr/>
        </p:nvPicPr>
        <p:blipFill>
          <a:blip r:embed="rId2"/>
          <a:stretch/>
        </p:blipFill>
        <p:spPr>
          <a:xfrm>
            <a:off x="6085440" y="1909800"/>
            <a:ext cx="2986920" cy="3181680"/>
          </a:xfrm>
          <a:prstGeom prst="rect">
            <a:avLst/>
          </a:prstGeom>
          <a:ln>
            <a:noFill/>
          </a:ln>
        </p:spPr>
      </p:pic>
    </p:spTree>
  </p:cSld>
  <p:transition>
    <p:fade thruBlk="true"/>
  </p:transition>
  <p:timing>
    <p:tnLst>
      <p:par>
        <p:cTn id="157" dur="indefinite" restart="never" nodeType="tmRoot">
          <p:childTnLst>
            <p:seq>
              <p:cTn id="158" dur="indefinite" nodeType="mainSeq">
                <p:childTnLst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0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3" dur="500" fill="hold"/>
                                        <p:tgtEl>
                                          <p:spTgt spid="290">
                                            <p:txEl>
                                              <p:pRg st="0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4" dur="500" fill="hold"/>
                                        <p:tgtEl>
                                          <p:spTgt spid="290">
                                            <p:txEl>
                                              <p:pRg st="0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90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9" dur="500" fill="hold"/>
                                        <p:tgtEl>
                                          <p:spTgt spid="290">
                                            <p:txEl>
                                              <p:pRg st="90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0" dur="500" fill="hold"/>
                                        <p:tgtEl>
                                          <p:spTgt spid="290">
                                            <p:txEl>
                                              <p:pRg st="90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11" end="2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5" dur="500" fill="hold"/>
                                        <p:tgtEl>
                                          <p:spTgt spid="290">
                                            <p:txEl>
                                              <p:pRg st="111" end="2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6" dur="500" fill="hold"/>
                                        <p:tgtEl>
                                          <p:spTgt spid="290">
                                            <p:txEl>
                                              <p:pRg st="111" end="2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218" end="2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1" dur="500" fill="hold"/>
                                        <p:tgtEl>
                                          <p:spTgt spid="290">
                                            <p:txEl>
                                              <p:pRg st="218" end="2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2" dur="500" fill="hold"/>
                                        <p:tgtEl>
                                          <p:spTgt spid="290">
                                            <p:txEl>
                                              <p:pRg st="218" end="2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270" end="2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7" dur="500" fill="hold"/>
                                        <p:tgtEl>
                                          <p:spTgt spid="290">
                                            <p:txEl>
                                              <p:pRg st="270" end="28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8" dur="500" fill="hold"/>
                                        <p:tgtEl>
                                          <p:spTgt spid="290">
                                            <p:txEl>
                                              <p:pRg st="270" end="28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283" end="3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3" dur="500" fill="hold"/>
                                        <p:tgtEl>
                                          <p:spTgt spid="290">
                                            <p:txEl>
                                              <p:pRg st="283" end="3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4" dur="500" fill="hold"/>
                                        <p:tgtEl>
                                          <p:spTgt spid="290">
                                            <p:txEl>
                                              <p:pRg st="283" end="3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457200" y="157680"/>
            <a:ext cx="8229240" cy="424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0343a"/>
                </a:solidFill>
                <a:latin typeface="CA Sans"/>
              </a:rPr>
              <a:t>MQTT Protokoll – Das „WhatsApp“ für IoT Devices</a:t>
            </a:r>
            <a:endParaRPr b="0" lang="en-US" sz="24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294" name="TextShape 2"/>
          <p:cNvSpPr txBox="1"/>
          <p:nvPr/>
        </p:nvSpPr>
        <p:spPr>
          <a:xfrm>
            <a:off x="459360" y="1046160"/>
            <a:ext cx="8224560" cy="338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ts val="1058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1999 von IBM und Arcom entwickelt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marL="343080" indent="-342720">
              <a:lnSpc>
                <a:spcPts val="1058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Auf TCP basierendes schlankes Kommunikations-Protokoll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marL="343080" indent="-342720">
              <a:lnSpc>
                <a:spcPts val="1058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Es ist ein datenagnostisch Protokoll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marL="343080" indent="-342720">
              <a:lnSpc>
                <a:spcPts val="1058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Broker -&gt; Wie der WhatsApp Server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marL="343080" indent="-342720">
              <a:lnSpc>
                <a:spcPts val="1058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Topic -&gt; wie eine WhatsApp Gruppe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marL="343080" indent="-342720">
              <a:lnSpc>
                <a:spcPts val="1058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Subscribe -&gt; das Beitreten in eine Gruppe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 marL="343080" indent="-342720">
              <a:lnSpc>
                <a:spcPts val="1058"/>
              </a:lnSpc>
              <a:spcBef>
                <a:spcPts val="601"/>
              </a:spcBef>
              <a:buClr>
                <a:srgbClr val="20343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20343a"/>
                </a:solidFill>
                <a:latin typeface="CA Sans"/>
              </a:rPr>
              <a:t>Publish -&gt; in einer Gruppe eine Nachricht schreiben</a:t>
            </a: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000" spc="-1" strike="noStrike">
              <a:solidFill>
                <a:srgbClr val="20343a"/>
              </a:solidFill>
              <a:latin typeface="CA Sans"/>
            </a:endParaRPr>
          </a:p>
        </p:txBody>
      </p:sp>
      <p:pic>
        <p:nvPicPr>
          <p:cNvPr id="295" name="Picture 6" descr=""/>
          <p:cNvPicPr/>
          <p:nvPr/>
        </p:nvPicPr>
        <p:blipFill>
          <a:blip r:embed="rId1"/>
          <a:stretch/>
        </p:blipFill>
        <p:spPr>
          <a:xfrm>
            <a:off x="6327000" y="223200"/>
            <a:ext cx="2104560" cy="1182240"/>
          </a:xfrm>
          <a:prstGeom prst="rect">
            <a:avLst/>
          </a:prstGeom>
          <a:ln>
            <a:noFill/>
          </a:ln>
        </p:spPr>
      </p:pic>
      <p:pic>
        <p:nvPicPr>
          <p:cNvPr id="296" name="Picture 8" descr=""/>
          <p:cNvPicPr/>
          <p:nvPr/>
        </p:nvPicPr>
        <p:blipFill>
          <a:blip r:embed="rId2"/>
          <a:stretch/>
        </p:blipFill>
        <p:spPr>
          <a:xfrm>
            <a:off x="5726880" y="1939680"/>
            <a:ext cx="3304800" cy="1958040"/>
          </a:xfrm>
          <a:prstGeom prst="rect">
            <a:avLst/>
          </a:prstGeom>
          <a:ln>
            <a:noFill/>
          </a:ln>
        </p:spPr>
      </p:pic>
    </p:spTree>
  </p:cSld>
  <p:transition>
    <p:fade thruBlk="true"/>
  </p:transition>
  <p:timing>
    <p:tnLst>
      <p:par>
        <p:cTn id="198" dur="indefinite" restart="never" nodeType="tmRoot">
          <p:childTnLst>
            <p:seq>
              <p:cTn id="19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533520" y="644760"/>
            <a:ext cx="6455880" cy="15876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A Sans"/>
              </a:rPr>
              <a:t>CA Deploy Your Talents</a:t>
            </a:r>
            <a:br/>
            <a:br/>
            <a:r>
              <a:rPr b="0" lang="en-US" sz="3600" spc="-1" strike="noStrike">
                <a:solidFill>
                  <a:srgbClr val="ffffff"/>
                </a:solidFill>
                <a:latin typeface="CA Sans"/>
              </a:rPr>
              <a:t>IoT Workshop</a:t>
            </a:r>
            <a:endParaRPr b="0" lang="en-US" sz="3600" spc="-1" strike="noStrike">
              <a:solidFill>
                <a:srgbClr val="20343a"/>
              </a:solidFill>
              <a:latin typeface="Calibri"/>
            </a:endParaRPr>
          </a:p>
        </p:txBody>
      </p:sp>
      <p:sp>
        <p:nvSpPr>
          <p:cNvPr id="298" name="TextShape 2"/>
          <p:cNvSpPr txBox="1"/>
          <p:nvPr/>
        </p:nvSpPr>
        <p:spPr>
          <a:xfrm>
            <a:off x="533520" y="3160800"/>
            <a:ext cx="6455880" cy="3074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CA Sans"/>
              </a:rPr>
              <a:t>Thomas Stolt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CA Sans"/>
              </a:rPr>
              <a:t>Georg Lauer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CA Sans"/>
              </a:rPr>
              <a:t>Andreas Gremm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99" name="TextShape 3"/>
          <p:cNvSpPr txBox="1"/>
          <p:nvPr/>
        </p:nvSpPr>
        <p:spPr>
          <a:xfrm>
            <a:off x="533520" y="4520520"/>
            <a:ext cx="6455880" cy="307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1400" spc="-1" strike="noStrike">
                <a:solidFill>
                  <a:srgbClr val="ffffff"/>
                </a:solidFill>
                <a:latin typeface="CA Sans"/>
              </a:rPr>
              <a:t>19. Oktober 2017</a:t>
            </a:r>
            <a:endParaRPr b="0" lang="en-US" sz="1400" spc="-1" strike="noStrike">
              <a:solidFill>
                <a:srgbClr val="20343a"/>
              </a:solidFill>
              <a:latin typeface="CA Sans"/>
            </a:endParaRPr>
          </a:p>
        </p:txBody>
      </p:sp>
    </p:spTree>
  </p:cSld>
  <p:transition>
    <p:fade thruBlk="true"/>
  </p:transition>
  <p:timing>
    <p:tnLst>
      <p:par>
        <p:cTn id="200" dur="indefinite" restart="never" nodeType="tmRoot">
          <p:childTnLst>
            <p:seq>
              <p:cTn id="20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CA_Corp_and_Event_Template_16x9 (1)</Template>
  <TotalTime>5</TotalTime>
  <Application>LibreOffice/5.4.2.2$Linux_X86_64 LibreOffice_project/40m0$Build-2</Application>
  <Words>631</Words>
  <Paragraphs>140</Paragraphs>
  <Company>CA Technologies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2015-10-15T20:08:05Z</dcterms:created>
  <dc:creator>Coleman, Mayuri G</dc:creator>
  <dc:description/>
  <dc:language>de-DE</dc:language>
  <cp:lastModifiedBy/>
  <cp:lastPrinted>2017-09-17T10:30:47Z</cp:lastPrinted>
  <dcterms:modified xsi:type="dcterms:W3CDTF">2018-01-20T18:18:04Z</dcterms:modified>
  <cp:revision>143</cp:revision>
  <dc:subject/>
  <dc:title>Corporate Slides - Business, rewritten by software - Strategy and Directions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CA Technologies</vt:lpwstr>
  </property>
  <property fmtid="{D5CDD505-2E9C-101B-9397-08002B2CF9AE}" pid="4" name="Competitor Product">
    <vt:lpwstr/>
  </property>
  <property fmtid="{D5CDD505-2E9C-101B-9397-08002B2CF9AE}" pid="5" name="ContentTypeId">
    <vt:lpwstr>0x01010001881C193DFE4F4C988FD3DAC6939E0F00662F3FBD8F9CA540AA4453CFFAFC03A2</vt:lpwstr>
  </property>
  <property fmtid="{D5CDD505-2E9C-101B-9397-08002B2CF9AE}" pid="6" name="Format">
    <vt:lpwstr>Office Templates</vt:lpwstr>
  </property>
  <property fmtid="{D5CDD505-2E9C-101B-9397-08002B2CF9AE}" pid="7" name="HiddenSlides">
    <vt:i4>8</vt:i4>
  </property>
  <property fmtid="{D5CDD505-2E9C-101B-9397-08002B2CF9AE}" pid="8" name="HyperlinksChanged">
    <vt:bool>0</vt:bool>
  </property>
  <property fmtid="{D5CDD505-2E9C-101B-9397-08002B2CF9AE}" pid="9" name="Launch">
    <vt:bool>0</vt:bool>
  </property>
  <property fmtid="{D5CDD505-2E9C-101B-9397-08002B2CF9AE}" pid="10" name="LinksUpToDate">
    <vt:bool>0</vt:bool>
  </property>
  <property fmtid="{D5CDD505-2E9C-101B-9397-08002B2CF9AE}" pid="11" name="MMClips">
    <vt:i4>0</vt:i4>
  </property>
  <property fmtid="{D5CDD505-2E9C-101B-9397-08002B2CF9AE}" pid="12" name="Notes">
    <vt:i4>12</vt:i4>
  </property>
  <property fmtid="{D5CDD505-2E9C-101B-9397-08002B2CF9AE}" pid="13" name="Order">
    <vt:i4>33900</vt:i4>
  </property>
  <property fmtid="{D5CDD505-2E9C-101B-9397-08002B2CF9AE}" pid="14" name="Portfolio">
    <vt:lpwstr>7</vt:lpwstr>
  </property>
  <property fmtid="{D5CDD505-2E9C-101B-9397-08002B2CF9AE}" pid="15" name="PresentationFormat">
    <vt:lpwstr>On-screen Show (16:9)</vt:lpwstr>
  </property>
  <property fmtid="{D5CDD505-2E9C-101B-9397-08002B2CF9AE}" pid="16" name="RecordType_CA">
    <vt:lpwstr>Secondary</vt:lpwstr>
  </property>
  <property fmtid="{D5CDD505-2E9C-101B-9397-08002B2CF9AE}" pid="17" name="ScaleCrop">
    <vt:bool>0</vt:bool>
  </property>
  <property fmtid="{D5CDD505-2E9C-101B-9397-08002B2CF9AE}" pid="18" name="ShareDoc">
    <vt:bool>0</vt:bool>
  </property>
  <property fmtid="{D5CDD505-2E9C-101B-9397-08002B2CF9AE}" pid="19" name="Slides">
    <vt:i4>17</vt:i4>
  </property>
  <property fmtid="{D5CDD505-2E9C-101B-9397-08002B2CF9AE}" pid="20" name="Template Type">
    <vt:lpwstr>PowerPoint</vt:lpwstr>
  </property>
  <property fmtid="{D5CDD505-2E9C-101B-9397-08002B2CF9AE}" pid="21" name="Visits (Apr-Jul)">
    <vt:i4>573</vt:i4>
  </property>
</Properties>
</file>